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59" r:id="rId5"/>
    <p:sldId id="265" r:id="rId6"/>
    <p:sldId id="260" r:id="rId7"/>
    <p:sldId id="266" r:id="rId8"/>
    <p:sldId id="261" r:id="rId9"/>
    <p:sldId id="273" r:id="rId10"/>
    <p:sldId id="267" r:id="rId11"/>
    <p:sldId id="268" r:id="rId12"/>
    <p:sldId id="269" r:id="rId13"/>
    <p:sldId id="270" r:id="rId14"/>
    <p:sldId id="271" r:id="rId15"/>
    <p:sldId id="272" r:id="rId16"/>
    <p:sldId id="262" r:id="rId17"/>
    <p:sldId id="263" r:id="rId18"/>
    <p:sldId id="264" r:id="rId19"/>
  </p:sldIdLst>
  <p:sldSz cx="9144000" cy="5143500" type="screen16x9"/>
  <p:notesSz cx="6858000" cy="9144000"/>
  <p:embeddedFontLst>
    <p:embeddedFont>
      <p:font typeface="Bookman Old Style" panose="020506040505050202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Helvetica Neue" panose="02000503000000020004" pitchFamily="2" charset="0"/>
      <p:regular r:id="rId29"/>
      <p:bold r:id="rId30"/>
      <p:italic r:id="rId31"/>
      <p:boldItalic r:id="rId32"/>
    </p:embeddedFont>
    <p:embeddedFont>
      <p:font typeface="Helvetica Neue Light" panose="02000403000000020004" pitchFamily="2" charset="0"/>
      <p:regular r:id="rId33"/>
      <p:bold r:id="rId34"/>
      <p:italic r:id="rId35"/>
      <p:boldItalic r:id="rId36"/>
    </p:embeddedFont>
    <p:embeddedFont>
      <p:font typeface="Libre Franklin" pitchFamily="2" charset="77"/>
      <p:regular r:id="rId37"/>
      <p:bold r:id="rId38"/>
      <p:italic r:id="rId39"/>
      <p:boldItalic r:id="rId40"/>
    </p:embeddedFont>
    <p:embeddedFont>
      <p:font typeface="Montserrat" pitchFamily="2" charset="77"/>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673"/>
  </p:normalViewPr>
  <p:slideViewPr>
    <p:cSldViewPr snapToGrid="0">
      <p:cViewPr varScale="1">
        <p:scale>
          <a:sx n="121" d="100"/>
          <a:sy n="121" d="100"/>
        </p:scale>
        <p:origin x="1360" y="176"/>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2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41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2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Whit small data sets, hyper parameters flat the trend of event along time</a:t>
            </a:r>
          </a:p>
        </p:txBody>
      </p:sp>
    </p:spTree>
    <p:extLst>
      <p:ext uri="{BB962C8B-B14F-4D97-AF65-F5344CB8AC3E}">
        <p14:creationId xmlns:p14="http://schemas.microsoft.com/office/powerpoint/2010/main" val="2857288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645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i="0" u="none" strike="noStrike" cap="none" dirty="0">
                <a:solidFill>
                  <a:srgbClr val="000000"/>
                </a:solidFill>
                <a:effectLst/>
                <a:latin typeface="Arial"/>
                <a:ea typeface="Arial"/>
                <a:cs typeface="Arial"/>
                <a:sym typeface="Arial"/>
              </a:rPr>
              <a:t>root mean square error</a:t>
            </a:r>
            <a:r>
              <a:rPr lang="en-GB" sz="1400" b="0" i="0" u="none" strike="noStrike" cap="none" dirty="0">
                <a:solidFill>
                  <a:srgbClr val="000000"/>
                </a:solidFill>
                <a:effectLst/>
                <a:latin typeface="Arial"/>
                <a:ea typeface="Arial"/>
                <a:cs typeface="Arial"/>
                <a:sym typeface="Arial"/>
              </a:rPr>
              <a:t>, which is a metric that tells us the average distance between the predicted values from the model and the actual values in the dataset.</a:t>
            </a:r>
          </a:p>
          <a:p>
            <a:pPr marL="0" lvl="0" indent="0" algn="l" rtl="0">
              <a:spcBef>
                <a:spcPts val="0"/>
              </a:spcBef>
              <a:spcAft>
                <a:spcPts val="0"/>
              </a:spcAft>
              <a:buNone/>
            </a:pPr>
            <a:endParaRPr lang="en-GB" sz="14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GB" sz="1400" b="0" i="0" u="none" strike="noStrike" cap="none" dirty="0">
                <a:solidFill>
                  <a:srgbClr val="000000"/>
                </a:solidFill>
                <a:effectLst/>
                <a:latin typeface="Arial"/>
                <a:ea typeface="Arial"/>
                <a:cs typeface="Arial"/>
                <a:sym typeface="Arial"/>
              </a:rPr>
              <a:t>The lower the RMSE, the better a given model is able to “fit” a dataset.</a:t>
            </a:r>
            <a:endParaRPr sz="1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0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434343"/>
                </a:solidFill>
                <a:latin typeface="Arial"/>
                <a:ea typeface="Arial"/>
                <a:cs typeface="Poppins Medium"/>
                <a:sym typeface="Arial"/>
              </a:rPr>
              <a:t>The input to Prophet is always a data frame with two columns </a:t>
            </a:r>
            <a:r>
              <a:rPr lang="en-GB" sz="1100" b="1" i="0" u="none" strike="noStrike" cap="none" dirty="0">
                <a:solidFill>
                  <a:srgbClr val="434343"/>
                </a:solidFill>
                <a:latin typeface="Arial"/>
                <a:ea typeface="Arial"/>
                <a:cs typeface="Poppins Medium"/>
                <a:sym typeface="Arial"/>
              </a:rPr>
              <a:t>ds</a:t>
            </a:r>
            <a:r>
              <a:rPr lang="en-GB" sz="1100" b="0" i="0" u="none" strike="noStrike" cap="none" dirty="0">
                <a:solidFill>
                  <a:srgbClr val="434343"/>
                </a:solidFill>
                <a:latin typeface="Arial"/>
                <a:ea typeface="Arial"/>
                <a:cs typeface="Poppins Medium"/>
                <a:sym typeface="Arial"/>
              </a:rPr>
              <a:t> and </a:t>
            </a:r>
            <a:r>
              <a:rPr lang="en-GB" sz="1100" b="1" i="0" u="none" strike="noStrike" cap="none" dirty="0">
                <a:solidFill>
                  <a:srgbClr val="434343"/>
                </a:solidFill>
                <a:latin typeface="Arial"/>
                <a:ea typeface="Arial"/>
                <a:cs typeface="Poppins Medium"/>
                <a:sym typeface="Arial"/>
              </a:rPr>
              <a:t>y</a:t>
            </a:r>
            <a:r>
              <a:rPr lang="en-GB" sz="1100" b="0" i="0" u="none" strike="noStrike" cap="none" dirty="0">
                <a:solidFill>
                  <a:srgbClr val="434343"/>
                </a:solidFill>
                <a:latin typeface="Arial"/>
                <a:ea typeface="Arial"/>
                <a:cs typeface="Poppins Medium"/>
                <a:sym typeface="Arial"/>
              </a:rPr>
              <a:t>. The ds column should be of a format expected by Pandas, ideally YYYY-MM-DD for a date or YYYY-MM-DD HH:MM:SS for a timestamp. The y column must be numeric, and represents the measurement we wish to forecast.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804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48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9" name="Google Shape;89;p18"/>
          <p:cNvSpPr txBox="1"/>
          <p:nvPr/>
        </p:nvSpPr>
        <p:spPr>
          <a:xfrm>
            <a:off x="2891825" y="4578749"/>
            <a:ext cx="1933200" cy="3697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JUL, 8th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132775" y="1140854"/>
            <a:ext cx="7509800" cy="14970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dirty="0">
                <a:solidFill>
                  <a:srgbClr val="2DC5FA"/>
                </a:solidFill>
                <a:latin typeface="Poppins"/>
                <a:ea typeface="Poppins"/>
                <a:cs typeface="Poppins"/>
                <a:sym typeface="Poppins"/>
              </a:rPr>
              <a:t>Be Prophet on  Shared Mobility</a:t>
            </a:r>
            <a:endParaRPr sz="5700" b="1" dirty="0">
              <a:solidFill>
                <a:srgbClr val="2DC5FA"/>
              </a:solidFill>
              <a:latin typeface="Montserrat"/>
              <a:ea typeface="Montserrat"/>
              <a:cs typeface="Montserrat"/>
              <a:sym typeface="Montserrat"/>
            </a:endParaRPr>
          </a:p>
        </p:txBody>
      </p:sp>
      <p:sp>
        <p:nvSpPr>
          <p:cNvPr id="91" name="Google Shape;91;p18"/>
          <p:cNvSpPr txBox="1"/>
          <p:nvPr/>
        </p:nvSpPr>
        <p:spPr>
          <a:xfrm>
            <a:off x="5390684" y="3253838"/>
            <a:ext cx="270374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Edgar Tomé</a:t>
            </a:r>
            <a:endParaRPr sz="2100" dirty="0">
              <a:solidFill>
                <a:srgbClr val="434343"/>
              </a:solidFill>
              <a:latin typeface="Poppins Medium"/>
              <a:ea typeface="Poppins Medium"/>
              <a:cs typeface="Poppins Medium"/>
              <a:sym typeface="Poppins Medium"/>
            </a:endParaRPr>
          </a:p>
        </p:txBody>
      </p:sp>
      <p:sp>
        <p:nvSpPr>
          <p:cNvPr id="92" name="Google Shape;92;p18"/>
          <p:cNvSpPr txBox="1"/>
          <p:nvPr/>
        </p:nvSpPr>
        <p:spPr>
          <a:xfrm>
            <a:off x="7602071" y="4578750"/>
            <a:ext cx="1409154"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MAY21</a:t>
            </a:r>
            <a:endParaRPr sz="1600" dirty="0">
              <a:solidFill>
                <a:srgbClr val="2DC5FA"/>
              </a:solidFill>
              <a:latin typeface="Poppins Medium"/>
              <a:ea typeface="Poppins Medium"/>
              <a:cs typeface="Poppins Medium"/>
              <a:sym typeface="Poppins Medium"/>
            </a:endParaRPr>
          </a:p>
        </p:txBody>
      </p:sp>
      <p:pic>
        <p:nvPicPr>
          <p:cNvPr id="5" name="Picture 4">
            <a:extLst>
              <a:ext uri="{FF2B5EF4-FFF2-40B4-BE49-F238E27FC236}">
                <a16:creationId xmlns:a16="http://schemas.microsoft.com/office/drawing/2014/main" id="{A76BC6C4-1E4B-DB15-1BA2-4CE8287B579D}"/>
              </a:ext>
            </a:extLst>
          </p:cNvPr>
          <p:cNvPicPr>
            <a:picLocks noChangeAspect="1"/>
          </p:cNvPicPr>
          <p:nvPr/>
        </p:nvPicPr>
        <p:blipFill>
          <a:blip r:embed="rId5"/>
          <a:stretch>
            <a:fillRect/>
          </a:stretch>
        </p:blipFill>
        <p:spPr>
          <a:xfrm>
            <a:off x="132775" y="3227250"/>
            <a:ext cx="2581834" cy="1721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Paris - Car</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5D5A1717-A2DD-4B71-52AA-10CF8922D2CE}"/>
              </a:ext>
            </a:extLst>
          </p:cNvPr>
          <p:cNvPicPr>
            <a:picLocks noChangeAspect="1"/>
          </p:cNvPicPr>
          <p:nvPr/>
        </p:nvPicPr>
        <p:blipFill>
          <a:blip r:embed="rId4"/>
          <a:stretch>
            <a:fillRect/>
          </a:stretch>
        </p:blipFill>
        <p:spPr>
          <a:xfrm>
            <a:off x="440721" y="1259215"/>
            <a:ext cx="4087265" cy="2068725"/>
          </a:xfrm>
          <a:prstGeom prst="rect">
            <a:avLst/>
          </a:prstGeom>
        </p:spPr>
      </p:pic>
      <p:sp>
        <p:nvSpPr>
          <p:cNvPr id="6" name="Google Shape;124;p23">
            <a:extLst>
              <a:ext uri="{FF2B5EF4-FFF2-40B4-BE49-F238E27FC236}">
                <a16:creationId xmlns:a16="http://schemas.microsoft.com/office/drawing/2014/main" id="{098C7625-87F0-2FC1-F4A1-EBEC40EF98CE}"/>
              </a:ext>
            </a:extLst>
          </p:cNvPr>
          <p:cNvSpPr txBox="1"/>
          <p:nvPr/>
        </p:nvSpPr>
        <p:spPr>
          <a:xfrm>
            <a:off x="1091141" y="881072"/>
            <a:ext cx="2943648" cy="3387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tx1"/>
                </a:solidFill>
                <a:latin typeface="+mn-lt"/>
                <a:ea typeface="Poppins"/>
                <a:cs typeface="Poppins"/>
                <a:sym typeface="Poppins"/>
              </a:rPr>
              <a:t>Before 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263493" y="881073"/>
            <a:ext cx="2789366"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8" name="Picture 7">
            <a:extLst>
              <a:ext uri="{FF2B5EF4-FFF2-40B4-BE49-F238E27FC236}">
                <a16:creationId xmlns:a16="http://schemas.microsoft.com/office/drawing/2014/main" id="{0BE6F2A7-C0FF-BDFB-ACC2-300DFBE0CFA4}"/>
              </a:ext>
            </a:extLst>
          </p:cNvPr>
          <p:cNvPicPr>
            <a:picLocks noChangeAspect="1"/>
          </p:cNvPicPr>
          <p:nvPr/>
        </p:nvPicPr>
        <p:blipFill>
          <a:blip r:embed="rId5"/>
          <a:stretch>
            <a:fillRect/>
          </a:stretch>
        </p:blipFill>
        <p:spPr>
          <a:xfrm>
            <a:off x="4486913" y="1259215"/>
            <a:ext cx="4216366" cy="2068725"/>
          </a:xfrm>
          <a:prstGeom prst="rect">
            <a:avLst/>
          </a:prstGeom>
        </p:spPr>
      </p:pic>
      <p:pic>
        <p:nvPicPr>
          <p:cNvPr id="10" name="Picture 9">
            <a:extLst>
              <a:ext uri="{FF2B5EF4-FFF2-40B4-BE49-F238E27FC236}">
                <a16:creationId xmlns:a16="http://schemas.microsoft.com/office/drawing/2014/main" id="{BD9CE563-09B6-B9ED-BFF7-9562FC9FA761}"/>
              </a:ext>
            </a:extLst>
          </p:cNvPr>
          <p:cNvPicPr>
            <a:picLocks noChangeAspect="1"/>
          </p:cNvPicPr>
          <p:nvPr/>
        </p:nvPicPr>
        <p:blipFill>
          <a:blip r:embed="rId6"/>
          <a:stretch>
            <a:fillRect/>
          </a:stretch>
        </p:blipFill>
        <p:spPr>
          <a:xfrm>
            <a:off x="355632" y="3327940"/>
            <a:ext cx="4087265" cy="1387335"/>
          </a:xfrm>
          <a:prstGeom prst="rect">
            <a:avLst/>
          </a:prstGeom>
        </p:spPr>
      </p:pic>
      <p:pic>
        <p:nvPicPr>
          <p:cNvPr id="12" name="Picture 11">
            <a:extLst>
              <a:ext uri="{FF2B5EF4-FFF2-40B4-BE49-F238E27FC236}">
                <a16:creationId xmlns:a16="http://schemas.microsoft.com/office/drawing/2014/main" id="{365B1B74-A8E8-6FBE-B3D3-FF135A4D1D5F}"/>
              </a:ext>
            </a:extLst>
          </p:cNvPr>
          <p:cNvPicPr>
            <a:picLocks noChangeAspect="1"/>
          </p:cNvPicPr>
          <p:nvPr/>
        </p:nvPicPr>
        <p:blipFill>
          <a:blip r:embed="rId7"/>
          <a:stretch>
            <a:fillRect/>
          </a:stretch>
        </p:blipFill>
        <p:spPr>
          <a:xfrm>
            <a:off x="4527986" y="3262097"/>
            <a:ext cx="4260381" cy="1453178"/>
          </a:xfrm>
          <a:prstGeom prst="rect">
            <a:avLst/>
          </a:prstGeom>
        </p:spPr>
      </p:pic>
    </p:spTree>
    <p:extLst>
      <p:ext uri="{BB962C8B-B14F-4D97-AF65-F5344CB8AC3E}">
        <p14:creationId xmlns:p14="http://schemas.microsoft.com/office/powerpoint/2010/main" val="129282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Paris - Scooter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96333" y="871635"/>
            <a:ext cx="2936406" cy="338713"/>
          </a:xfrm>
          <a:prstGeom prst="rect">
            <a:avLst/>
          </a:prstGeom>
          <a:noFill/>
          <a:ln>
            <a:noFill/>
          </a:ln>
        </p:spPr>
        <p:txBody>
          <a:bodyPr spcFirstLastPara="1" wrap="square" lIns="91425" tIns="91425" rIns="91425" bIns="91425" anchor="t" anchorCtr="0">
            <a:noAutofit/>
          </a:bodyPr>
          <a:lstStyle/>
          <a:p>
            <a:pPr lvl="0">
              <a:spcAft>
                <a:spcPts val="1600"/>
              </a:spcAft>
            </a:pPr>
            <a:r>
              <a:rPr lang="en-GB" dirty="0">
                <a:solidFill>
                  <a:schemeClr val="tx1"/>
                </a:solidFill>
                <a:ea typeface="Poppins"/>
                <a:cs typeface="Poppins"/>
                <a:sym typeface="Poppins"/>
              </a:rPr>
              <a:t>Before Hyperparameter Tunning</a:t>
            </a: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60053" y="869152"/>
            <a:ext cx="2851493" cy="338713"/>
          </a:xfrm>
          <a:prstGeom prst="rect">
            <a:avLst/>
          </a:prstGeom>
          <a:noFill/>
          <a:ln>
            <a:noFill/>
          </a:ln>
        </p:spPr>
        <p:txBody>
          <a:bodyPr spcFirstLastPara="1" wrap="square" lIns="91425" tIns="91425" rIns="91425" bIns="91425" anchor="t" anchorCtr="0">
            <a:noAutofit/>
          </a:bodyPr>
          <a:lstStyle/>
          <a:p>
            <a:pPr>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p>
          <a:p>
            <a:pPr marL="0" lvl="0" indent="0" algn="l" rtl="0">
              <a:lnSpc>
                <a:spcPct val="100000"/>
              </a:lnSpc>
              <a:spcBef>
                <a:spcPts val="0"/>
              </a:spcBef>
              <a:spcAft>
                <a:spcPts val="1600"/>
              </a:spcAft>
              <a:buNone/>
            </a:pPr>
            <a:r>
              <a:rPr lang="en" dirty="0" err="1">
                <a:solidFill>
                  <a:schemeClr val="tx1"/>
                </a:solidFill>
                <a:latin typeface="+mn-lt"/>
                <a:ea typeface="Poppins"/>
                <a:cs typeface="Poppins"/>
                <a:sym typeface="Poppins"/>
              </a:rPr>
              <a:t>ters</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AFBCF35C-4C87-B512-600C-5D0914C7D962}"/>
              </a:ext>
            </a:extLst>
          </p:cNvPr>
          <p:cNvPicPr>
            <a:picLocks noChangeAspect="1"/>
          </p:cNvPicPr>
          <p:nvPr/>
        </p:nvPicPr>
        <p:blipFill>
          <a:blip r:embed="rId4"/>
          <a:stretch>
            <a:fillRect/>
          </a:stretch>
        </p:blipFill>
        <p:spPr>
          <a:xfrm>
            <a:off x="339420" y="1261037"/>
            <a:ext cx="4280905" cy="1860535"/>
          </a:xfrm>
          <a:prstGeom prst="rect">
            <a:avLst/>
          </a:prstGeom>
        </p:spPr>
      </p:pic>
      <p:pic>
        <p:nvPicPr>
          <p:cNvPr id="9" name="Picture 8">
            <a:extLst>
              <a:ext uri="{FF2B5EF4-FFF2-40B4-BE49-F238E27FC236}">
                <a16:creationId xmlns:a16="http://schemas.microsoft.com/office/drawing/2014/main" id="{D1F0D524-5F8C-F9BA-944C-254983E8979C}"/>
              </a:ext>
            </a:extLst>
          </p:cNvPr>
          <p:cNvPicPr>
            <a:picLocks noChangeAspect="1"/>
          </p:cNvPicPr>
          <p:nvPr/>
        </p:nvPicPr>
        <p:blipFill>
          <a:blip r:embed="rId5"/>
          <a:stretch>
            <a:fillRect/>
          </a:stretch>
        </p:blipFill>
        <p:spPr>
          <a:xfrm>
            <a:off x="4572000" y="1261037"/>
            <a:ext cx="4130090" cy="1860535"/>
          </a:xfrm>
          <a:prstGeom prst="rect">
            <a:avLst/>
          </a:prstGeom>
        </p:spPr>
      </p:pic>
      <p:pic>
        <p:nvPicPr>
          <p:cNvPr id="11" name="Picture 10">
            <a:extLst>
              <a:ext uri="{FF2B5EF4-FFF2-40B4-BE49-F238E27FC236}">
                <a16:creationId xmlns:a16="http://schemas.microsoft.com/office/drawing/2014/main" id="{543DDBD3-159F-27DC-3C24-929ACC1B55FF}"/>
              </a:ext>
            </a:extLst>
          </p:cNvPr>
          <p:cNvPicPr>
            <a:picLocks noChangeAspect="1"/>
          </p:cNvPicPr>
          <p:nvPr/>
        </p:nvPicPr>
        <p:blipFill>
          <a:blip r:embed="rId6"/>
          <a:stretch>
            <a:fillRect/>
          </a:stretch>
        </p:blipFill>
        <p:spPr>
          <a:xfrm>
            <a:off x="339420" y="3134669"/>
            <a:ext cx="4232580" cy="1580607"/>
          </a:xfrm>
          <a:prstGeom prst="rect">
            <a:avLst/>
          </a:prstGeom>
        </p:spPr>
      </p:pic>
      <p:pic>
        <p:nvPicPr>
          <p:cNvPr id="13" name="Picture 12">
            <a:extLst>
              <a:ext uri="{FF2B5EF4-FFF2-40B4-BE49-F238E27FC236}">
                <a16:creationId xmlns:a16="http://schemas.microsoft.com/office/drawing/2014/main" id="{ACE41D75-5B49-D3A4-D19C-BE6B9BEE220B}"/>
              </a:ext>
            </a:extLst>
          </p:cNvPr>
          <p:cNvPicPr>
            <a:picLocks noChangeAspect="1"/>
          </p:cNvPicPr>
          <p:nvPr/>
        </p:nvPicPr>
        <p:blipFill>
          <a:blip r:embed="rId7"/>
          <a:stretch>
            <a:fillRect/>
          </a:stretch>
        </p:blipFill>
        <p:spPr>
          <a:xfrm>
            <a:off x="4469510" y="3134668"/>
            <a:ext cx="4232580" cy="1580607"/>
          </a:xfrm>
          <a:prstGeom prst="rect">
            <a:avLst/>
          </a:prstGeom>
        </p:spPr>
      </p:pic>
    </p:spTree>
    <p:extLst>
      <p:ext uri="{BB962C8B-B14F-4D97-AF65-F5344CB8AC3E}">
        <p14:creationId xmlns:p14="http://schemas.microsoft.com/office/powerpoint/2010/main" val="72669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Lisbon - Bike</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69905" y="877043"/>
            <a:ext cx="2971681"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246864" y="874855"/>
            <a:ext cx="2682134"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4" name="Picture 3">
            <a:extLst>
              <a:ext uri="{FF2B5EF4-FFF2-40B4-BE49-F238E27FC236}">
                <a16:creationId xmlns:a16="http://schemas.microsoft.com/office/drawing/2014/main" id="{86AF35E0-997A-4A7F-266E-526D77321419}"/>
              </a:ext>
            </a:extLst>
          </p:cNvPr>
          <p:cNvPicPr>
            <a:picLocks noChangeAspect="1"/>
          </p:cNvPicPr>
          <p:nvPr/>
        </p:nvPicPr>
        <p:blipFill>
          <a:blip r:embed="rId4"/>
          <a:stretch>
            <a:fillRect/>
          </a:stretch>
        </p:blipFill>
        <p:spPr>
          <a:xfrm>
            <a:off x="358334" y="1215756"/>
            <a:ext cx="4213666" cy="2029395"/>
          </a:xfrm>
          <a:prstGeom prst="rect">
            <a:avLst/>
          </a:prstGeom>
        </p:spPr>
      </p:pic>
      <p:pic>
        <p:nvPicPr>
          <p:cNvPr id="8" name="Picture 7">
            <a:extLst>
              <a:ext uri="{FF2B5EF4-FFF2-40B4-BE49-F238E27FC236}">
                <a16:creationId xmlns:a16="http://schemas.microsoft.com/office/drawing/2014/main" id="{1D3EB93E-636F-BFB9-6051-4A4891461146}"/>
              </a:ext>
            </a:extLst>
          </p:cNvPr>
          <p:cNvPicPr>
            <a:picLocks noChangeAspect="1"/>
          </p:cNvPicPr>
          <p:nvPr/>
        </p:nvPicPr>
        <p:blipFill>
          <a:blip r:embed="rId5"/>
          <a:stretch>
            <a:fillRect/>
          </a:stretch>
        </p:blipFill>
        <p:spPr>
          <a:xfrm>
            <a:off x="4481098" y="1251123"/>
            <a:ext cx="4213665" cy="2031583"/>
          </a:xfrm>
          <a:prstGeom prst="rect">
            <a:avLst/>
          </a:prstGeom>
        </p:spPr>
      </p:pic>
      <p:pic>
        <p:nvPicPr>
          <p:cNvPr id="11" name="Picture 10">
            <a:extLst>
              <a:ext uri="{FF2B5EF4-FFF2-40B4-BE49-F238E27FC236}">
                <a16:creationId xmlns:a16="http://schemas.microsoft.com/office/drawing/2014/main" id="{30B9605D-C33F-8691-392F-086651A35BC5}"/>
              </a:ext>
            </a:extLst>
          </p:cNvPr>
          <p:cNvPicPr>
            <a:picLocks noChangeAspect="1"/>
          </p:cNvPicPr>
          <p:nvPr/>
        </p:nvPicPr>
        <p:blipFill>
          <a:blip r:embed="rId6"/>
          <a:stretch>
            <a:fillRect/>
          </a:stretch>
        </p:blipFill>
        <p:spPr>
          <a:xfrm>
            <a:off x="440887" y="3207596"/>
            <a:ext cx="3920101" cy="1515406"/>
          </a:xfrm>
          <a:prstGeom prst="rect">
            <a:avLst/>
          </a:prstGeom>
        </p:spPr>
      </p:pic>
      <p:pic>
        <p:nvPicPr>
          <p:cNvPr id="13" name="Picture 12">
            <a:extLst>
              <a:ext uri="{FF2B5EF4-FFF2-40B4-BE49-F238E27FC236}">
                <a16:creationId xmlns:a16="http://schemas.microsoft.com/office/drawing/2014/main" id="{5595DFB6-04AE-80DB-4AC1-C26181AA34DE}"/>
              </a:ext>
            </a:extLst>
          </p:cNvPr>
          <p:cNvPicPr>
            <a:picLocks noChangeAspect="1"/>
          </p:cNvPicPr>
          <p:nvPr/>
        </p:nvPicPr>
        <p:blipFill>
          <a:blip r:embed="rId7"/>
          <a:stretch>
            <a:fillRect/>
          </a:stretch>
        </p:blipFill>
        <p:spPr>
          <a:xfrm>
            <a:off x="4232530" y="3245151"/>
            <a:ext cx="4470583" cy="1515407"/>
          </a:xfrm>
          <a:prstGeom prst="rect">
            <a:avLst/>
          </a:prstGeom>
        </p:spPr>
      </p:pic>
    </p:spTree>
    <p:extLst>
      <p:ext uri="{BB962C8B-B14F-4D97-AF65-F5344CB8AC3E}">
        <p14:creationId xmlns:p14="http://schemas.microsoft.com/office/powerpoint/2010/main" val="242278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Rome - Scooter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06330" y="903910"/>
            <a:ext cx="2844251"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390225" y="903909"/>
            <a:ext cx="293315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1D01269E-579B-016D-082E-61BAF1F217B7}"/>
              </a:ext>
            </a:extLst>
          </p:cNvPr>
          <p:cNvPicPr>
            <a:picLocks noChangeAspect="1"/>
          </p:cNvPicPr>
          <p:nvPr/>
        </p:nvPicPr>
        <p:blipFill>
          <a:blip r:embed="rId4"/>
          <a:stretch>
            <a:fillRect/>
          </a:stretch>
        </p:blipFill>
        <p:spPr>
          <a:xfrm>
            <a:off x="402405" y="1261037"/>
            <a:ext cx="4052102" cy="1871046"/>
          </a:xfrm>
          <a:prstGeom prst="rect">
            <a:avLst/>
          </a:prstGeom>
        </p:spPr>
      </p:pic>
      <p:pic>
        <p:nvPicPr>
          <p:cNvPr id="9" name="Picture 8">
            <a:extLst>
              <a:ext uri="{FF2B5EF4-FFF2-40B4-BE49-F238E27FC236}">
                <a16:creationId xmlns:a16="http://schemas.microsoft.com/office/drawing/2014/main" id="{8206DD26-B560-EB10-51CA-579D807F6832}"/>
              </a:ext>
            </a:extLst>
          </p:cNvPr>
          <p:cNvPicPr>
            <a:picLocks noChangeAspect="1"/>
          </p:cNvPicPr>
          <p:nvPr/>
        </p:nvPicPr>
        <p:blipFill>
          <a:blip r:embed="rId5"/>
          <a:stretch>
            <a:fillRect/>
          </a:stretch>
        </p:blipFill>
        <p:spPr>
          <a:xfrm>
            <a:off x="4454507" y="1261037"/>
            <a:ext cx="4287087" cy="1871046"/>
          </a:xfrm>
          <a:prstGeom prst="rect">
            <a:avLst/>
          </a:prstGeom>
        </p:spPr>
      </p:pic>
      <p:pic>
        <p:nvPicPr>
          <p:cNvPr id="11" name="Picture 10">
            <a:extLst>
              <a:ext uri="{FF2B5EF4-FFF2-40B4-BE49-F238E27FC236}">
                <a16:creationId xmlns:a16="http://schemas.microsoft.com/office/drawing/2014/main" id="{95D7F6CF-865C-B3CF-3349-493AB128CE76}"/>
              </a:ext>
            </a:extLst>
          </p:cNvPr>
          <p:cNvPicPr>
            <a:picLocks noChangeAspect="1"/>
          </p:cNvPicPr>
          <p:nvPr/>
        </p:nvPicPr>
        <p:blipFill>
          <a:blip r:embed="rId6"/>
          <a:stretch>
            <a:fillRect/>
          </a:stretch>
        </p:blipFill>
        <p:spPr>
          <a:xfrm>
            <a:off x="361303" y="3132083"/>
            <a:ext cx="4093203" cy="1637219"/>
          </a:xfrm>
          <a:prstGeom prst="rect">
            <a:avLst/>
          </a:prstGeom>
        </p:spPr>
      </p:pic>
      <p:pic>
        <p:nvPicPr>
          <p:cNvPr id="13" name="Picture 12">
            <a:extLst>
              <a:ext uri="{FF2B5EF4-FFF2-40B4-BE49-F238E27FC236}">
                <a16:creationId xmlns:a16="http://schemas.microsoft.com/office/drawing/2014/main" id="{FCC6EDFD-2AA0-2E47-60EF-1C4DCF82072F}"/>
              </a:ext>
            </a:extLst>
          </p:cNvPr>
          <p:cNvPicPr>
            <a:picLocks noChangeAspect="1"/>
          </p:cNvPicPr>
          <p:nvPr/>
        </p:nvPicPr>
        <p:blipFill rotWithShape="1">
          <a:blip r:embed="rId7"/>
          <a:srcRect l="2741"/>
          <a:stretch/>
        </p:blipFill>
        <p:spPr>
          <a:xfrm>
            <a:off x="4454506" y="3132083"/>
            <a:ext cx="4169595" cy="1637219"/>
          </a:xfrm>
          <a:prstGeom prst="rect">
            <a:avLst/>
          </a:prstGeom>
        </p:spPr>
      </p:pic>
    </p:spTree>
    <p:extLst>
      <p:ext uri="{BB962C8B-B14F-4D97-AF65-F5344CB8AC3E}">
        <p14:creationId xmlns:p14="http://schemas.microsoft.com/office/powerpoint/2010/main" val="298676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698959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Frankfurt - Bike</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899264" y="908090"/>
            <a:ext cx="307175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75514" y="849865"/>
            <a:ext cx="2903243"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4" name="Picture 3">
            <a:extLst>
              <a:ext uri="{FF2B5EF4-FFF2-40B4-BE49-F238E27FC236}">
                <a16:creationId xmlns:a16="http://schemas.microsoft.com/office/drawing/2014/main" id="{D8A11230-17F8-EA69-1EA7-A4B8ACA4412A}"/>
              </a:ext>
            </a:extLst>
          </p:cNvPr>
          <p:cNvPicPr>
            <a:picLocks noChangeAspect="1"/>
          </p:cNvPicPr>
          <p:nvPr/>
        </p:nvPicPr>
        <p:blipFill>
          <a:blip r:embed="rId4"/>
          <a:stretch>
            <a:fillRect/>
          </a:stretch>
        </p:blipFill>
        <p:spPr>
          <a:xfrm>
            <a:off x="352770" y="1261037"/>
            <a:ext cx="4110272" cy="2087265"/>
          </a:xfrm>
          <a:prstGeom prst="rect">
            <a:avLst/>
          </a:prstGeom>
        </p:spPr>
      </p:pic>
      <p:pic>
        <p:nvPicPr>
          <p:cNvPr id="8" name="Picture 7">
            <a:extLst>
              <a:ext uri="{FF2B5EF4-FFF2-40B4-BE49-F238E27FC236}">
                <a16:creationId xmlns:a16="http://schemas.microsoft.com/office/drawing/2014/main" id="{AFD65C10-E42E-C07C-51EF-F04F71041A96}"/>
              </a:ext>
            </a:extLst>
          </p:cNvPr>
          <p:cNvPicPr>
            <a:picLocks noChangeAspect="1"/>
          </p:cNvPicPr>
          <p:nvPr/>
        </p:nvPicPr>
        <p:blipFill>
          <a:blip r:embed="rId5"/>
          <a:stretch>
            <a:fillRect/>
          </a:stretch>
        </p:blipFill>
        <p:spPr>
          <a:xfrm>
            <a:off x="4463042" y="1261036"/>
            <a:ext cx="4328188" cy="2087265"/>
          </a:xfrm>
          <a:prstGeom prst="rect">
            <a:avLst/>
          </a:prstGeom>
        </p:spPr>
      </p:pic>
      <p:pic>
        <p:nvPicPr>
          <p:cNvPr id="11" name="Picture 10">
            <a:extLst>
              <a:ext uri="{FF2B5EF4-FFF2-40B4-BE49-F238E27FC236}">
                <a16:creationId xmlns:a16="http://schemas.microsoft.com/office/drawing/2014/main" id="{5282B5C5-C90D-D46B-8408-C31100846282}"/>
              </a:ext>
            </a:extLst>
          </p:cNvPr>
          <p:cNvPicPr>
            <a:picLocks noChangeAspect="1"/>
          </p:cNvPicPr>
          <p:nvPr/>
        </p:nvPicPr>
        <p:blipFill>
          <a:blip r:embed="rId6"/>
          <a:stretch>
            <a:fillRect/>
          </a:stretch>
        </p:blipFill>
        <p:spPr>
          <a:xfrm>
            <a:off x="352769" y="3376768"/>
            <a:ext cx="4164751" cy="1442606"/>
          </a:xfrm>
          <a:prstGeom prst="rect">
            <a:avLst/>
          </a:prstGeom>
        </p:spPr>
      </p:pic>
      <p:pic>
        <p:nvPicPr>
          <p:cNvPr id="15" name="Picture 14">
            <a:extLst>
              <a:ext uri="{FF2B5EF4-FFF2-40B4-BE49-F238E27FC236}">
                <a16:creationId xmlns:a16="http://schemas.microsoft.com/office/drawing/2014/main" id="{AD175158-AE0B-8E71-0298-5B306AFE9692}"/>
              </a:ext>
            </a:extLst>
          </p:cNvPr>
          <p:cNvPicPr>
            <a:picLocks noChangeAspect="1"/>
          </p:cNvPicPr>
          <p:nvPr/>
        </p:nvPicPr>
        <p:blipFill rotWithShape="1">
          <a:blip r:embed="rId7"/>
          <a:srcRect l="3646"/>
          <a:stretch/>
        </p:blipFill>
        <p:spPr>
          <a:xfrm>
            <a:off x="4463042" y="3376768"/>
            <a:ext cx="4299306" cy="1385670"/>
          </a:xfrm>
          <a:prstGeom prst="rect">
            <a:avLst/>
          </a:prstGeom>
        </p:spPr>
      </p:pic>
    </p:spTree>
    <p:extLst>
      <p:ext uri="{BB962C8B-B14F-4D97-AF65-F5344CB8AC3E}">
        <p14:creationId xmlns:p14="http://schemas.microsoft.com/office/powerpoint/2010/main" val="297214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698959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Aarhus - Car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909873" y="893832"/>
            <a:ext cx="3119365"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47659" y="893419"/>
            <a:ext cx="297701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AF3D4908-9272-071B-9B6B-966203ED5FDF}"/>
              </a:ext>
            </a:extLst>
          </p:cNvPr>
          <p:cNvPicPr>
            <a:picLocks noChangeAspect="1"/>
          </p:cNvPicPr>
          <p:nvPr/>
        </p:nvPicPr>
        <p:blipFill>
          <a:blip r:embed="rId4"/>
          <a:stretch>
            <a:fillRect/>
          </a:stretch>
        </p:blipFill>
        <p:spPr>
          <a:xfrm>
            <a:off x="367113" y="1261037"/>
            <a:ext cx="4204887" cy="2092709"/>
          </a:xfrm>
          <a:prstGeom prst="rect">
            <a:avLst/>
          </a:prstGeom>
        </p:spPr>
      </p:pic>
      <p:pic>
        <p:nvPicPr>
          <p:cNvPr id="9" name="Picture 8">
            <a:extLst>
              <a:ext uri="{FF2B5EF4-FFF2-40B4-BE49-F238E27FC236}">
                <a16:creationId xmlns:a16="http://schemas.microsoft.com/office/drawing/2014/main" id="{0715BF56-84FF-6F1A-46D0-9B1FA2276DEB}"/>
              </a:ext>
            </a:extLst>
          </p:cNvPr>
          <p:cNvPicPr>
            <a:picLocks noChangeAspect="1"/>
          </p:cNvPicPr>
          <p:nvPr/>
        </p:nvPicPr>
        <p:blipFill>
          <a:blip r:embed="rId5"/>
          <a:stretch>
            <a:fillRect/>
          </a:stretch>
        </p:blipFill>
        <p:spPr>
          <a:xfrm>
            <a:off x="4463338" y="1261037"/>
            <a:ext cx="4345662" cy="2092709"/>
          </a:xfrm>
          <a:prstGeom prst="rect">
            <a:avLst/>
          </a:prstGeom>
        </p:spPr>
      </p:pic>
      <p:pic>
        <p:nvPicPr>
          <p:cNvPr id="11" name="Picture 10">
            <a:extLst>
              <a:ext uri="{FF2B5EF4-FFF2-40B4-BE49-F238E27FC236}">
                <a16:creationId xmlns:a16="http://schemas.microsoft.com/office/drawing/2014/main" id="{7886F361-009A-26D5-E6B0-97030389658E}"/>
              </a:ext>
            </a:extLst>
          </p:cNvPr>
          <p:cNvPicPr>
            <a:picLocks noChangeAspect="1"/>
          </p:cNvPicPr>
          <p:nvPr/>
        </p:nvPicPr>
        <p:blipFill>
          <a:blip r:embed="rId6"/>
          <a:stretch>
            <a:fillRect/>
          </a:stretch>
        </p:blipFill>
        <p:spPr>
          <a:xfrm>
            <a:off x="367113" y="3353746"/>
            <a:ext cx="4096225" cy="1394239"/>
          </a:xfrm>
          <a:prstGeom prst="rect">
            <a:avLst/>
          </a:prstGeom>
        </p:spPr>
      </p:pic>
      <p:pic>
        <p:nvPicPr>
          <p:cNvPr id="13" name="Picture 12">
            <a:extLst>
              <a:ext uri="{FF2B5EF4-FFF2-40B4-BE49-F238E27FC236}">
                <a16:creationId xmlns:a16="http://schemas.microsoft.com/office/drawing/2014/main" id="{0F5D73DB-0591-149A-8CEE-FED43071EE62}"/>
              </a:ext>
            </a:extLst>
          </p:cNvPr>
          <p:cNvPicPr>
            <a:picLocks noChangeAspect="1"/>
          </p:cNvPicPr>
          <p:nvPr/>
        </p:nvPicPr>
        <p:blipFill>
          <a:blip r:embed="rId7"/>
          <a:stretch>
            <a:fillRect/>
          </a:stretch>
        </p:blipFill>
        <p:spPr>
          <a:xfrm>
            <a:off x="4392951" y="3321036"/>
            <a:ext cx="4345662" cy="1426949"/>
          </a:xfrm>
          <a:prstGeom prst="rect">
            <a:avLst/>
          </a:prstGeom>
        </p:spPr>
      </p:pic>
    </p:spTree>
    <p:extLst>
      <p:ext uri="{BB962C8B-B14F-4D97-AF65-F5344CB8AC3E}">
        <p14:creationId xmlns:p14="http://schemas.microsoft.com/office/powerpoint/2010/main" val="413966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4658700" cy="64545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evaluation</a:t>
            </a:r>
            <a:endParaRPr sz="2300" b="1" dirty="0">
              <a:solidFill>
                <a:srgbClr val="2DC5FA"/>
              </a:solidFill>
              <a:latin typeface="Poppins"/>
              <a:ea typeface="Poppins"/>
              <a:cs typeface="Poppins"/>
              <a:sym typeface="Poppins"/>
            </a:endParaRPr>
          </a:p>
        </p:txBody>
      </p:sp>
      <p:graphicFrame>
        <p:nvGraphicFramePr>
          <p:cNvPr id="2" name="Table 2">
            <a:extLst>
              <a:ext uri="{FF2B5EF4-FFF2-40B4-BE49-F238E27FC236}">
                <a16:creationId xmlns:a16="http://schemas.microsoft.com/office/drawing/2014/main" id="{B18F03BC-0749-5C61-5C2E-123AD3EC38F0}"/>
              </a:ext>
            </a:extLst>
          </p:cNvPr>
          <p:cNvGraphicFramePr>
            <a:graphicFrameLocks noGrp="1"/>
          </p:cNvGraphicFramePr>
          <p:nvPr>
            <p:extLst>
              <p:ext uri="{D42A27DB-BD31-4B8C-83A1-F6EECF244321}">
                <p14:modId xmlns:p14="http://schemas.microsoft.com/office/powerpoint/2010/main" val="1231026522"/>
              </p:ext>
            </p:extLst>
          </p:nvPr>
        </p:nvGraphicFramePr>
        <p:xfrm>
          <a:off x="561000" y="922325"/>
          <a:ext cx="8215448" cy="3721758"/>
        </p:xfrm>
        <a:graphic>
          <a:graphicData uri="http://schemas.openxmlformats.org/drawingml/2006/table">
            <a:tbl>
              <a:tblPr firstRow="1" bandRow="1">
                <a:tableStyleId>{2D5ABB26-0587-4C30-8999-92F81FD0307C}</a:tableStyleId>
              </a:tblPr>
              <a:tblGrid>
                <a:gridCol w="702490">
                  <a:extLst>
                    <a:ext uri="{9D8B030D-6E8A-4147-A177-3AD203B41FA5}">
                      <a16:colId xmlns:a16="http://schemas.microsoft.com/office/drawing/2014/main" val="88333267"/>
                    </a:ext>
                  </a:extLst>
                </a:gridCol>
                <a:gridCol w="645992">
                  <a:extLst>
                    <a:ext uri="{9D8B030D-6E8A-4147-A177-3AD203B41FA5}">
                      <a16:colId xmlns:a16="http://schemas.microsoft.com/office/drawing/2014/main" val="605655739"/>
                    </a:ext>
                  </a:extLst>
                </a:gridCol>
                <a:gridCol w="781166">
                  <a:extLst>
                    <a:ext uri="{9D8B030D-6E8A-4147-A177-3AD203B41FA5}">
                      <a16:colId xmlns:a16="http://schemas.microsoft.com/office/drawing/2014/main" val="2270910773"/>
                    </a:ext>
                  </a:extLst>
                </a:gridCol>
                <a:gridCol w="515007">
                  <a:extLst>
                    <a:ext uri="{9D8B030D-6E8A-4147-A177-3AD203B41FA5}">
                      <a16:colId xmlns:a16="http://schemas.microsoft.com/office/drawing/2014/main" val="1882043600"/>
                    </a:ext>
                  </a:extLst>
                </a:gridCol>
                <a:gridCol w="903890">
                  <a:extLst>
                    <a:ext uri="{9D8B030D-6E8A-4147-A177-3AD203B41FA5}">
                      <a16:colId xmlns:a16="http://schemas.microsoft.com/office/drawing/2014/main" val="458135135"/>
                    </a:ext>
                  </a:extLst>
                </a:gridCol>
                <a:gridCol w="840827">
                  <a:extLst>
                    <a:ext uri="{9D8B030D-6E8A-4147-A177-3AD203B41FA5}">
                      <a16:colId xmlns:a16="http://schemas.microsoft.com/office/drawing/2014/main" val="2846878186"/>
                    </a:ext>
                  </a:extLst>
                </a:gridCol>
                <a:gridCol w="3826076">
                  <a:extLst>
                    <a:ext uri="{9D8B030D-6E8A-4147-A177-3AD203B41FA5}">
                      <a16:colId xmlns:a16="http://schemas.microsoft.com/office/drawing/2014/main" val="1327701115"/>
                    </a:ext>
                  </a:extLst>
                </a:gridCol>
              </a:tblGrid>
              <a:tr h="503453">
                <a:tc>
                  <a:txBody>
                    <a:bodyPr/>
                    <a:lstStyle/>
                    <a:p>
                      <a:r>
                        <a:rPr lang="en-GB" sz="1000" b="0" dirty="0">
                          <a:latin typeface="+mn-lt"/>
                        </a:rPr>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Type sharing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Size Data</a:t>
                      </a:r>
                    </a:p>
                    <a:p>
                      <a:r>
                        <a:rPr lang="en-GB" sz="1000" b="0" dirty="0">
                          <a:latin typeface="+mn-lt"/>
                        </a:rPr>
                        <a:t>(rows)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RMSE with default hyper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RMSE after hyper parameters tunning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2921230"/>
                  </a:ext>
                </a:extLst>
              </a:tr>
              <a:tr h="503453">
                <a:tc>
                  <a:txBody>
                    <a:bodyPr/>
                    <a:lstStyle/>
                    <a:p>
                      <a:r>
                        <a:rPr lang="en-GB" sz="1000" b="0" dirty="0">
                          <a:latin typeface="+mn-lt"/>
                        </a:rPr>
                        <a:t>Paris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2635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11.44925</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15.95570</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0.01,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418176"/>
                  </a:ext>
                </a:extLst>
              </a:tr>
              <a:tr h="503453">
                <a:tc>
                  <a:txBody>
                    <a:bodyPr/>
                    <a:lstStyle/>
                    <a:p>
                      <a:r>
                        <a:rPr lang="en-GB" sz="1000" b="0" dirty="0">
                          <a:latin typeface="+mn-lt"/>
                        </a:rPr>
                        <a:t>Aarhus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10027</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417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6.53717</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5.96210</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0.1, seasonality prior scale: 0.01, holidays prior scale: 0.01 – Hyper Parameter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2035832"/>
                  </a:ext>
                </a:extLst>
              </a:tr>
              <a:tr h="503453">
                <a:tc>
                  <a:txBody>
                    <a:bodyPr/>
                    <a:lstStyle/>
                    <a:p>
                      <a:r>
                        <a:rPr lang="en-GB" sz="1000" b="0" dirty="0">
                          <a:latin typeface="+mn-lt"/>
                        </a:rPr>
                        <a:t>Paris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Scooter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14166</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314.94078</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335.30091</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1.0,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607082"/>
                  </a:ext>
                </a:extLst>
              </a:tr>
              <a:tr h="503453">
                <a:tc>
                  <a:txBody>
                    <a:bodyPr/>
                    <a:lstStyle/>
                    <a:p>
                      <a:r>
                        <a:rPr lang="en-GB" sz="1000" b="0" dirty="0">
                          <a:latin typeface="+mn-lt"/>
                        </a:rPr>
                        <a:t>Frankfurt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Bike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261</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8.56071</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22.68750</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0.1,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5692568"/>
                  </a:ext>
                </a:extLst>
              </a:tr>
              <a:tr h="503453">
                <a:tc>
                  <a:txBody>
                    <a:bodyPr/>
                    <a:lstStyle/>
                    <a:p>
                      <a:r>
                        <a:rPr lang="en-GB" sz="1000" b="0" dirty="0">
                          <a:latin typeface="+mn-lt"/>
                        </a:rPr>
                        <a:t>Rome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Scooter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13647</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44.15615</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64.54020</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0.5, seasonality prior scale: 0.01,  holidays prior scale :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3651536"/>
                  </a:ext>
                </a:extLst>
              </a:tr>
              <a:tr h="503453">
                <a:tc>
                  <a:txBody>
                    <a:bodyPr/>
                    <a:lstStyle/>
                    <a:p>
                      <a:r>
                        <a:rPr lang="en-GB" sz="1000" b="0" dirty="0">
                          <a:latin typeface="+mn-lt"/>
                        </a:rPr>
                        <a:t>Lisbon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Bike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21012</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437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dirty="0"/>
                        <a:t>119.32641</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117.17939</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0.1, holidays prior scale: 0.01 – Hyper Parameter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50986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7999784" cy="3348900"/>
          </a:xfrm>
          <a:prstGeom prst="rect">
            <a:avLst/>
          </a:prstGeom>
          <a:noFill/>
          <a:ln>
            <a:noFill/>
          </a:ln>
        </p:spPr>
        <p:txBody>
          <a:bodyPr spcFirstLastPara="1" wrap="square" lIns="91425" tIns="91425" rIns="91425" bIns="91425" anchor="t" anchorCtr="0">
            <a:noAutofit/>
          </a:bodyPr>
          <a:lstStyle/>
          <a:p>
            <a:pPr lvl="0"/>
            <a:endParaRPr lang="en-GB" sz="1200" dirty="0"/>
          </a:p>
          <a:p>
            <a:pPr marL="171450" lvl="0" indent="-171450">
              <a:buFont typeface="Arial" panose="020B0604020202020204" pitchFamily="34" charset="0"/>
              <a:buChar char="•"/>
            </a:pPr>
            <a:r>
              <a:rPr lang="en-GB" dirty="0">
                <a:latin typeface="+mn-lt"/>
              </a:rPr>
              <a:t>The model </a:t>
            </a:r>
            <a:r>
              <a:rPr lang="en-GB" b="1" dirty="0" err="1">
                <a:latin typeface="+mn-lt"/>
              </a:rPr>
              <a:t>profhet</a:t>
            </a:r>
            <a:r>
              <a:rPr lang="en-GB" dirty="0">
                <a:latin typeface="+mn-lt"/>
              </a:rPr>
              <a:t> is a good model to be emplace in business </a:t>
            </a:r>
            <a:r>
              <a:rPr lang="en-GB" dirty="0">
                <a:solidFill>
                  <a:srgbClr val="434343"/>
                </a:solidFill>
                <a:cs typeface="Poppins Medium"/>
              </a:rPr>
              <a:t>forecast</a:t>
            </a:r>
            <a:r>
              <a:rPr lang="en-GB" dirty="0">
                <a:latin typeface="+mn-lt"/>
              </a:rPr>
              <a:t> tasks, where the trend depends of the frequency of the event along the time. </a:t>
            </a:r>
          </a:p>
          <a:p>
            <a:pPr marL="171450" lvl="0" indent="-171450">
              <a:buFont typeface="Arial" panose="020B0604020202020204" pitchFamily="34" charset="0"/>
              <a:buChar char="•"/>
            </a:pPr>
            <a:endParaRPr lang="en-GB" dirty="0">
              <a:latin typeface="+mn-lt"/>
            </a:endParaRPr>
          </a:p>
          <a:p>
            <a:pPr marL="171450" lvl="0" indent="-171450">
              <a:buFont typeface="Arial" panose="020B0604020202020204" pitchFamily="34" charset="0"/>
              <a:buChar char="•"/>
            </a:pPr>
            <a:r>
              <a:rPr lang="en-GB" dirty="0">
                <a:latin typeface="+mn-lt"/>
              </a:rPr>
              <a:t>The location where </a:t>
            </a:r>
            <a:r>
              <a:rPr lang="en-GB" dirty="0">
                <a:solidFill>
                  <a:srgbClr val="434343"/>
                </a:solidFill>
                <a:cs typeface="Poppins Medium"/>
              </a:rPr>
              <a:t>occurs the the event, and is </a:t>
            </a:r>
            <a:r>
              <a:rPr lang="en-GB" dirty="0">
                <a:latin typeface="+mn-lt"/>
              </a:rPr>
              <a:t>particularities characteristics that can affect the trend, are taken in consideration by the model, like the holidays and the weather.</a:t>
            </a:r>
          </a:p>
          <a:p>
            <a:pPr marL="171450" lvl="0" indent="-171450">
              <a:buFont typeface="Arial" panose="020B0604020202020204" pitchFamily="34" charset="0"/>
              <a:buChar char="•"/>
            </a:pPr>
            <a:endParaRPr lang="en-GB" dirty="0">
              <a:latin typeface="+mn-lt"/>
            </a:endParaRPr>
          </a:p>
          <a:p>
            <a:pPr marL="171450" lvl="0" indent="-171450">
              <a:buFont typeface="Arial" panose="020B0604020202020204" pitchFamily="34" charset="0"/>
              <a:buChar char="•"/>
            </a:pPr>
            <a:r>
              <a:rPr lang="en-GB" dirty="0">
                <a:latin typeface="+mn-lt"/>
              </a:rPr>
              <a:t>The model works better with data that register the event along at least one year, but even for small data sets, can be very occurs for the sort time that as to predict the event.</a:t>
            </a:r>
          </a:p>
          <a:p>
            <a:pPr marL="171450" lvl="0" indent="-171450">
              <a:buFont typeface="Arial" panose="020B0604020202020204" pitchFamily="34" charset="0"/>
              <a:buChar char="•"/>
            </a:pPr>
            <a:endParaRPr lang="en-GB" dirty="0">
              <a:latin typeface="+mn-lt"/>
            </a:endParaRPr>
          </a:p>
          <a:p>
            <a:pPr marL="171450" indent="-171450">
              <a:buFont typeface="Arial" panose="020B0604020202020204" pitchFamily="34" charset="0"/>
              <a:buChar char="•"/>
            </a:pPr>
            <a:r>
              <a:rPr lang="en-GB" dirty="0">
                <a:latin typeface="+mn-lt"/>
              </a:rPr>
              <a:t>For the study of hyper parameters of the model of the data set in study I will recommend apply the parameter </a:t>
            </a:r>
            <a:r>
              <a:rPr lang="en-GB" dirty="0"/>
              <a:t>holidays prior scale with the value of  </a:t>
            </a:r>
            <a:r>
              <a:rPr lang="en-GB" b="1" dirty="0"/>
              <a:t>0.01</a:t>
            </a:r>
            <a:r>
              <a:rPr lang="en-GB" dirty="0"/>
              <a:t>, and the rest by default, because they can change </a:t>
            </a:r>
            <a:r>
              <a:rPr lang="en-GB" dirty="0">
                <a:latin typeface="+mn-lt"/>
              </a:rPr>
              <a:t>depending of the quantity of the data provide to the model.</a:t>
            </a:r>
            <a:endParaRPr lang="en-GB" dirty="0"/>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Main results - Conclusions</a:t>
            </a:r>
            <a:endParaRPr sz="2300" b="1" dirty="0">
              <a:solidFill>
                <a:srgbClr val="2DC5FA"/>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1432550"/>
            <a:ext cx="4879200" cy="494100"/>
          </a:xfrm>
          <a:prstGeom prst="rect">
            <a:avLst/>
          </a:prstGeom>
          <a:noFill/>
          <a:ln>
            <a:noFill/>
          </a:ln>
        </p:spPr>
        <p:txBody>
          <a:bodyPr spcFirstLastPara="1" wrap="square" lIns="91425" tIns="91425" rIns="91425" bIns="91425" anchor="t" anchorCtr="0">
            <a:noAutofit/>
          </a:bodyPr>
          <a:lstStyle/>
          <a:p>
            <a:pPr>
              <a:spcAft>
                <a:spcPts val="1600"/>
              </a:spcAft>
            </a:pPr>
            <a:r>
              <a:rPr lang="en-GB" sz="2400" b="1" dirty="0">
                <a:solidFill>
                  <a:srgbClr val="2DC5FA"/>
                </a:solidFill>
                <a:latin typeface="Poppins"/>
                <a:ea typeface="Poppins"/>
                <a:cs typeface="Poppins"/>
                <a:sym typeface="Poppins"/>
              </a:rPr>
              <a:t>Be Prophet on  Shared Mobility</a:t>
            </a:r>
            <a:endParaRPr lang="en-GB" sz="3600" b="1" dirty="0">
              <a:solidFill>
                <a:srgbClr val="2DC5FA"/>
              </a:solidFill>
              <a:latin typeface="Montserrat"/>
              <a:ea typeface="Montserrat"/>
              <a:cs typeface="Montserrat"/>
              <a:sym typeface="Montserrat"/>
            </a:endParaRPr>
          </a:p>
          <a:p>
            <a:pPr marL="0" lvl="0" indent="0" algn="l" rtl="0">
              <a:lnSpc>
                <a:spcPct val="100000"/>
              </a:lnSpc>
              <a:spcBef>
                <a:spcPts val="0"/>
              </a:spcBef>
              <a:spcAft>
                <a:spcPts val="1600"/>
              </a:spcAft>
              <a:buNone/>
            </a:pPr>
            <a:endParaRPr sz="2300" b="1" dirty="0">
              <a:solidFill>
                <a:srgbClr val="2DC5FA"/>
              </a:solidFill>
              <a:latin typeface="Poppins"/>
              <a:ea typeface="Poppins"/>
              <a:cs typeface="Poppins"/>
              <a:sym typeface="Poppins"/>
            </a:endParaRPr>
          </a:p>
        </p:txBody>
      </p:sp>
      <p:sp>
        <p:nvSpPr>
          <p:cNvPr id="143" name="Google Shape;143;p26"/>
          <p:cNvSpPr txBox="1"/>
          <p:nvPr/>
        </p:nvSpPr>
        <p:spPr>
          <a:xfrm>
            <a:off x="671250" y="3889874"/>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Edgar, Tomé</a:t>
            </a:r>
            <a:endParaRPr sz="2300" b="1" dirty="0">
              <a:solidFill>
                <a:srgbClr val="2DC5FA"/>
              </a:solidFill>
              <a:latin typeface="Poppins"/>
              <a:ea typeface="Poppins"/>
              <a:cs typeface="Poppins"/>
              <a:sym typeface="Poppins"/>
            </a:endParaRPr>
          </a:p>
        </p:txBody>
      </p:sp>
      <p:sp>
        <p:nvSpPr>
          <p:cNvPr id="144" name="Google Shape;144;p26"/>
          <p:cNvSpPr txBox="1"/>
          <p:nvPr/>
        </p:nvSpPr>
        <p:spPr>
          <a:xfrm>
            <a:off x="5648073" y="2102675"/>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Questions?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17064E96-4E12-BC08-175A-7DFCC1DAA0FD}"/>
              </a:ext>
            </a:extLst>
          </p:cNvPr>
          <p:cNvPicPr>
            <a:picLocks noChangeAspect="1"/>
          </p:cNvPicPr>
          <p:nvPr/>
        </p:nvPicPr>
        <p:blipFill>
          <a:blip r:embed="rId4"/>
          <a:stretch>
            <a:fillRect/>
          </a:stretch>
        </p:blipFill>
        <p:spPr>
          <a:xfrm>
            <a:off x="5648073" y="3059880"/>
            <a:ext cx="2766646" cy="16599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8" name="Google Shape;98;p19"/>
          <p:cNvSpPr txBox="1"/>
          <p:nvPr/>
        </p:nvSpPr>
        <p:spPr>
          <a:xfrm>
            <a:off x="671249" y="805215"/>
            <a:ext cx="4768951" cy="18931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mn-lt"/>
                <a:ea typeface="Poppins"/>
                <a:cs typeface="Poppins"/>
                <a:sym typeface="Poppins"/>
              </a:rPr>
              <a:t>Domain</a:t>
            </a:r>
          </a:p>
          <a:p>
            <a:pPr marL="0" lvl="0" indent="0" algn="l" rtl="0">
              <a:spcBef>
                <a:spcPts val="0"/>
              </a:spcBef>
              <a:spcAft>
                <a:spcPts val="0"/>
              </a:spcAft>
              <a:buNone/>
            </a:pPr>
            <a:endParaRPr lang="en" sz="1200" b="1"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Utilizations of sharing mobility services, by provider, city and type </a:t>
            </a:r>
            <a:r>
              <a:rPr lang="en-GB" sz="1200" dirty="0">
                <a:solidFill>
                  <a:srgbClr val="434343"/>
                </a:solidFill>
                <a:latin typeface="+mn-lt"/>
                <a:cs typeface="Poppins"/>
                <a:sym typeface="Poppins"/>
              </a:rPr>
              <a:t>of </a:t>
            </a:r>
            <a:r>
              <a:rPr lang="en-GB" sz="1200" dirty="0">
                <a:solidFill>
                  <a:srgbClr val="434343"/>
                </a:solidFill>
                <a:latin typeface="+mn-lt"/>
                <a:cs typeface="Poppins"/>
                <a:sym typeface="Poppins Medium"/>
              </a:rPr>
              <a:t>vehicles.</a:t>
            </a:r>
            <a:endParaRPr lang="en-GB" sz="1200" dirty="0">
              <a:solidFill>
                <a:srgbClr val="434343"/>
              </a:solidFill>
              <a:latin typeface="+mn-lt"/>
              <a:cs typeface="Poppins"/>
              <a:sym typeface="Poppins"/>
            </a:endParaRPr>
          </a:p>
          <a:p>
            <a:pPr lvl="0" algn="just" rtl="0">
              <a:spcBef>
                <a:spcPts val="0"/>
              </a:spcBef>
              <a:spcAft>
                <a:spcPts val="0"/>
              </a:spcAft>
            </a:pPr>
            <a:endParaRPr lang="en-GB" sz="1200" dirty="0">
              <a:solidFill>
                <a:srgbClr val="434343"/>
              </a:solidFill>
              <a:latin typeface="+mn-lt"/>
              <a:ea typeface="Poppins"/>
              <a:cs typeface="Poppins"/>
              <a:sym typeface="Poppins"/>
            </a:endParaRPr>
          </a:p>
          <a:p>
            <a:pPr marL="171450" lvl="0" indent="-171450" algn="just" rtl="0">
              <a:spcBef>
                <a:spcPts val="0"/>
              </a:spcBef>
              <a:spcAft>
                <a:spcPts val="0"/>
              </a:spcAft>
              <a:buFont typeface="Arial" panose="020B0604020202020204" pitchFamily="34" charset="0"/>
              <a:buChar char="•"/>
            </a:pPr>
            <a:r>
              <a:rPr lang="en-GB" sz="1200" dirty="0">
                <a:solidFill>
                  <a:srgbClr val="434343"/>
                </a:solidFill>
                <a:latin typeface="+mn-lt"/>
                <a:ea typeface="Poppins"/>
                <a:cs typeface="Poppins"/>
                <a:sym typeface="Poppins"/>
              </a:rPr>
              <a:t>Data scrap from sharing mobility services providers.</a:t>
            </a:r>
          </a:p>
          <a:p>
            <a:pPr marL="171450" lvl="0" indent="-171450" algn="just" rtl="0">
              <a:spcBef>
                <a:spcPts val="0"/>
              </a:spcBef>
              <a:spcAft>
                <a:spcPts val="0"/>
              </a:spcAf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lgn="just">
              <a:buFont typeface="Arial" panose="020B0604020202020204" pitchFamily="34" charset="0"/>
              <a:buChar char="•"/>
            </a:pPr>
            <a:r>
              <a:rPr lang="en-GB" sz="1200" dirty="0">
                <a:solidFill>
                  <a:srgbClr val="434343"/>
                </a:solidFill>
                <a:latin typeface="+mn-lt"/>
                <a:ea typeface="Poppins"/>
                <a:cs typeface="Poppins"/>
                <a:sym typeface="Poppins"/>
              </a:rPr>
              <a:t>Provide the combine information of position and number utilizations of sharing mobility services.</a:t>
            </a:r>
          </a:p>
          <a:p>
            <a:pPr lvl="0" algn="l" rtl="0">
              <a:spcBef>
                <a:spcPts val="0"/>
              </a:spcBef>
              <a:spcAft>
                <a:spcPts val="0"/>
              </a:spcAft>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CC92BE40-9839-BF64-C5FF-850E91340249}"/>
              </a:ext>
            </a:extLst>
          </p:cNvPr>
          <p:cNvPicPr>
            <a:picLocks noChangeAspect="1"/>
          </p:cNvPicPr>
          <p:nvPr/>
        </p:nvPicPr>
        <p:blipFill rotWithShape="1">
          <a:blip r:embed="rId4"/>
          <a:srcRect l="30139" r="2953"/>
          <a:stretch/>
        </p:blipFill>
        <p:spPr>
          <a:xfrm>
            <a:off x="5550449" y="428226"/>
            <a:ext cx="3225998" cy="2628739"/>
          </a:xfrm>
          <a:prstGeom prst="rect">
            <a:avLst/>
          </a:prstGeom>
        </p:spPr>
      </p:pic>
      <p:sp>
        <p:nvSpPr>
          <p:cNvPr id="4" name="TextBox 3">
            <a:extLst>
              <a:ext uri="{FF2B5EF4-FFF2-40B4-BE49-F238E27FC236}">
                <a16:creationId xmlns:a16="http://schemas.microsoft.com/office/drawing/2014/main" id="{8829EA37-B8CC-6F92-2573-395707019928}"/>
              </a:ext>
            </a:extLst>
          </p:cNvPr>
          <p:cNvSpPr txBox="1"/>
          <p:nvPr/>
        </p:nvSpPr>
        <p:spPr>
          <a:xfrm>
            <a:off x="671249" y="2698376"/>
            <a:ext cx="7924800" cy="1969770"/>
          </a:xfrm>
          <a:prstGeom prst="rect">
            <a:avLst/>
          </a:prstGeom>
          <a:noFill/>
        </p:spPr>
        <p:txBody>
          <a:bodyPr wrap="square" rtlCol="0">
            <a:spAutoFit/>
          </a:bodyPr>
          <a:lstStyle/>
          <a:p>
            <a:pPr lvl="0"/>
            <a:r>
              <a:rPr lang="en-GB" sz="1200" b="1" dirty="0">
                <a:solidFill>
                  <a:srgbClr val="434343"/>
                </a:solidFill>
                <a:latin typeface="+mn-lt"/>
                <a:ea typeface="Poppins"/>
                <a:cs typeface="Poppins"/>
                <a:sym typeface="Poppins"/>
              </a:rPr>
              <a:t>Problem</a:t>
            </a:r>
          </a:p>
          <a:p>
            <a:pPr lvl="0"/>
            <a:endParaRPr lang="en-GB" sz="1200" b="1"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Missing data from the scrap process, during some periods of time.</a:t>
            </a:r>
          </a:p>
          <a:p>
            <a:pPr marL="171450" lvl="0" indent="-171450" algn="jus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Fill the missing data with values from time series model.</a:t>
            </a:r>
          </a:p>
          <a:p>
            <a:endParaRPr lang="en-GB" sz="1200"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sz="1200" dirty="0">
                <a:solidFill>
                  <a:srgbClr val="434343"/>
                </a:solidFill>
                <a:latin typeface="+mn-lt"/>
                <a:ea typeface="Poppins"/>
                <a:cs typeface="Poppins"/>
                <a:sym typeface="Poppins"/>
              </a:rPr>
              <a:t>Find the best parameters to be used on model Prophet, to be more accurate with reality.</a:t>
            </a:r>
          </a:p>
          <a:p>
            <a:pPr marL="171450" indent="-171450">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sz="1200" dirty="0">
                <a:solidFill>
                  <a:srgbClr val="434343"/>
                </a:solidFill>
                <a:latin typeface="+mn-lt"/>
                <a:ea typeface="Poppins"/>
                <a:cs typeface="Poppins"/>
                <a:sym typeface="Poppins"/>
              </a:rPr>
              <a:t>Experiment different parameters in different conditions for city and type of sharing .</a:t>
            </a:r>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49" y="922324"/>
            <a:ext cx="4256091" cy="3810989"/>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GB" dirty="0">
                <a:solidFill>
                  <a:srgbClr val="434343"/>
                </a:solidFill>
                <a:latin typeface="+mn-lt"/>
                <a:ea typeface="Poppins"/>
                <a:cs typeface="Poppins"/>
                <a:sym typeface="Poppins"/>
              </a:rPr>
              <a:t>Explore data provided by </a:t>
            </a:r>
            <a:r>
              <a:rPr lang="en-GB" dirty="0" err="1">
                <a:solidFill>
                  <a:srgbClr val="434343"/>
                </a:solidFill>
                <a:latin typeface="+mn-lt"/>
                <a:ea typeface="Poppins"/>
                <a:cs typeface="Poppins"/>
                <a:sym typeface="Poppins"/>
              </a:rPr>
              <a:t>Fluctuo</a:t>
            </a:r>
            <a:r>
              <a:rPr lang="en-GB" dirty="0">
                <a:solidFill>
                  <a:srgbClr val="434343"/>
                </a:solidFill>
                <a:latin typeface="+mn-lt"/>
                <a:ea typeface="Poppins"/>
                <a:cs typeface="Poppins"/>
                <a:sym typeface="Poppins"/>
              </a:rPr>
              <a:t> (Data provider for </a:t>
            </a:r>
            <a:r>
              <a:rPr lang="en-GB" dirty="0">
                <a:solidFill>
                  <a:srgbClr val="434343"/>
                </a:solidFill>
                <a:latin typeface="+mn-lt"/>
                <a:cs typeface="Poppins"/>
              </a:rPr>
              <a:t>shared mobility ecosystem</a:t>
            </a:r>
            <a:r>
              <a:rPr lang="en-GB" dirty="0">
                <a:solidFill>
                  <a:srgbClr val="434343"/>
                </a:solidFill>
                <a:latin typeface="+mn-lt"/>
                <a:cs typeface="Poppins"/>
                <a:sym typeface="Poppins"/>
              </a:rPr>
              <a:t>).</a:t>
            </a:r>
          </a:p>
          <a:p>
            <a:pPr marL="171450" lvl="0" indent="-171450" algn="l" rtl="0">
              <a:spcBef>
                <a:spcPts val="0"/>
              </a:spcBef>
              <a:spcAft>
                <a:spcPts val="0"/>
              </a:spcAft>
              <a:buFont typeface="Arial" panose="020B0604020202020204" pitchFamily="34" charset="0"/>
              <a:buChar char="•"/>
            </a:pPr>
            <a:endParaRPr lang="en-GB" dirty="0">
              <a:solidFill>
                <a:srgbClr val="434343"/>
              </a:solidFill>
              <a:latin typeface="+mn-lt"/>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en-GB" dirty="0">
                <a:solidFill>
                  <a:srgbClr val="434343"/>
                </a:solidFill>
                <a:latin typeface="+mn-lt"/>
                <a:ea typeface="Poppins"/>
                <a:cs typeface="Poppins"/>
                <a:sym typeface="Poppins"/>
              </a:rPr>
              <a:t>Analyse data and perform EDA. </a:t>
            </a:r>
          </a:p>
          <a:p>
            <a:pPr marL="171450" lvl="0" indent="-171450" algn="l" rtl="0">
              <a:spcBef>
                <a:spcPts val="0"/>
              </a:spcBef>
              <a:spcAft>
                <a:spcPts val="0"/>
              </a:spcAft>
              <a:buFont typeface="Arial" panose="020B0604020202020204" pitchFamily="34" charset="0"/>
              <a:buChar char="•"/>
            </a:pPr>
            <a:endParaRPr lang="en-GB" dirty="0">
              <a:solidFill>
                <a:srgbClr val="434343"/>
              </a:solidFill>
              <a:latin typeface="+mn-lt"/>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en-GB" dirty="0">
                <a:solidFill>
                  <a:srgbClr val="434343"/>
                </a:solidFill>
                <a:latin typeface="+mn-lt"/>
                <a:ea typeface="Poppins"/>
                <a:cs typeface="Poppins"/>
                <a:sym typeface="Poppins"/>
              </a:rPr>
              <a:t>Clean data if necessary.</a:t>
            </a:r>
          </a:p>
          <a:p>
            <a:pPr marL="171450" lvl="0" indent="-171450" algn="l" rtl="0">
              <a:spcBef>
                <a:spcPts val="0"/>
              </a:spcBef>
              <a:spcAft>
                <a:spcPts val="0"/>
              </a:spcAft>
              <a:buFont typeface="Arial" panose="020B0604020202020204" pitchFamily="34" charset="0"/>
              <a:buChar char="•"/>
            </a:pPr>
            <a:endParaRPr lang="en-GB"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dirty="0">
                <a:solidFill>
                  <a:srgbClr val="434343"/>
                </a:solidFill>
                <a:latin typeface="+mn-lt"/>
                <a:ea typeface="Poppins"/>
                <a:cs typeface="Poppins"/>
                <a:sym typeface="Poppins"/>
              </a:rPr>
              <a:t>Apply the model Prophet with default paraments.</a:t>
            </a:r>
          </a:p>
          <a:p>
            <a:pPr marL="171450" lvl="0" indent="-171450">
              <a:buFont typeface="Arial" panose="020B0604020202020204" pitchFamily="34" charset="0"/>
              <a:buChar char="•"/>
            </a:pPr>
            <a:endParaRPr lang="en-GB"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dirty="0">
                <a:solidFill>
                  <a:srgbClr val="434343"/>
                </a:solidFill>
                <a:latin typeface="+mn-lt"/>
                <a:ea typeface="Poppins"/>
                <a:cs typeface="Poppins"/>
                <a:sym typeface="Poppins"/>
              </a:rPr>
              <a:t>Adjust model Prophet with different paraments, </a:t>
            </a:r>
            <a:r>
              <a:rPr lang="en-GB" dirty="0">
                <a:solidFill>
                  <a:srgbClr val="434343"/>
                </a:solidFill>
                <a:latin typeface="+mn-lt"/>
                <a:cs typeface="Poppins"/>
                <a:sym typeface="Poppins"/>
              </a:rPr>
              <a:t>by h</a:t>
            </a:r>
            <a:r>
              <a:rPr lang="en-GB" dirty="0">
                <a:solidFill>
                  <a:srgbClr val="434343"/>
                </a:solidFill>
                <a:latin typeface="+mn-lt"/>
                <a:cs typeface="Poppins"/>
              </a:rPr>
              <a:t>yperparameter tuning.</a:t>
            </a:r>
          </a:p>
          <a:p>
            <a:pPr lvl="0"/>
            <a:endParaRPr lang="en-GB"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dirty="0">
                <a:solidFill>
                  <a:srgbClr val="434343"/>
                </a:solidFill>
                <a:latin typeface="+mn-lt"/>
                <a:ea typeface="Poppins"/>
                <a:cs typeface="Poppins"/>
                <a:sym typeface="Poppins"/>
              </a:rPr>
              <a:t>Apply model with adjusted paraments.</a:t>
            </a:r>
          </a:p>
          <a:p>
            <a:pPr marL="171450" lvl="0" indent="-171450">
              <a:buFont typeface="Arial" panose="020B0604020202020204" pitchFamily="34" charset="0"/>
              <a:buChar char="•"/>
            </a:pPr>
            <a:endParaRPr lang="en-GB"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dirty="0">
                <a:solidFill>
                  <a:srgbClr val="434343"/>
                </a:solidFill>
                <a:latin typeface="+mn-lt"/>
                <a:ea typeface="Poppins"/>
                <a:cs typeface="Poppins"/>
                <a:sym typeface="Poppins"/>
              </a:rPr>
              <a:t>Compare results and tests.</a:t>
            </a:r>
          </a:p>
          <a:p>
            <a:pPr marL="171450" lvl="0" indent="-171450">
              <a:buFont typeface="Arial" panose="020B0604020202020204" pitchFamily="34" charset="0"/>
              <a:buChar char="•"/>
            </a:pPr>
            <a:endParaRPr lang="en" sz="1200" b="1" dirty="0">
              <a:solidFill>
                <a:srgbClr val="434343"/>
              </a:solidFill>
              <a:latin typeface="Poppins"/>
              <a:ea typeface="Poppins"/>
              <a:cs typeface="Poppins"/>
              <a:sym typeface="Poppins"/>
            </a:endParaRPr>
          </a:p>
          <a:p>
            <a:pPr marL="171450" lvl="0" indent="-171450">
              <a:buFont typeface="Arial" panose="020B0604020202020204" pitchFamily="34" charset="0"/>
              <a:buChar char="•"/>
            </a:pPr>
            <a:endParaRPr lang="en" sz="1200" b="1" dirty="0">
              <a:solidFill>
                <a:srgbClr val="434343"/>
              </a:solidFill>
              <a:latin typeface="Poppins"/>
              <a:ea typeface="Poppins"/>
              <a:cs typeface="Poppins"/>
              <a:sym typeface="Poppins"/>
            </a:endParaRPr>
          </a:p>
          <a:p>
            <a:pPr marL="171450" lvl="0" indent="-171450">
              <a:buFont typeface="Arial" panose="020B0604020202020204" pitchFamily="34" charset="0"/>
              <a:buChar char="•"/>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Plan </a:t>
            </a:r>
            <a:endParaRPr sz="2300" b="1" dirty="0">
              <a:solidFill>
                <a:srgbClr val="2DC5FA"/>
              </a:solidFill>
              <a:latin typeface="Poppins"/>
              <a:ea typeface="Poppins"/>
              <a:cs typeface="Poppins"/>
              <a:sym typeface="Poppins"/>
            </a:endParaRPr>
          </a:p>
        </p:txBody>
      </p:sp>
      <p:sp>
        <p:nvSpPr>
          <p:cNvPr id="106" name="Google Shape;106;p20"/>
          <p:cNvSpPr txBox="1"/>
          <p:nvPr/>
        </p:nvSpPr>
        <p:spPr>
          <a:xfrm>
            <a:off x="5316000" y="410187"/>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2" name="TextBox 1">
            <a:extLst>
              <a:ext uri="{FF2B5EF4-FFF2-40B4-BE49-F238E27FC236}">
                <a16:creationId xmlns:a16="http://schemas.microsoft.com/office/drawing/2014/main" id="{0C2607C9-F90D-76B2-805F-A35FB34BCF5E}"/>
              </a:ext>
            </a:extLst>
          </p:cNvPr>
          <p:cNvSpPr txBox="1"/>
          <p:nvPr/>
        </p:nvSpPr>
        <p:spPr>
          <a:xfrm>
            <a:off x="5199529" y="922324"/>
            <a:ext cx="32732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434343"/>
                </a:solidFill>
                <a:latin typeface="+mn-lt"/>
                <a:cs typeface="Poppins"/>
              </a:rPr>
              <a:t>Location</a:t>
            </a:r>
            <a:r>
              <a:rPr lang="en-GB" dirty="0">
                <a:latin typeface="+mn-lt"/>
              </a:rPr>
              <a:t> </a:t>
            </a:r>
            <a:r>
              <a:rPr lang="en-GB" dirty="0">
                <a:solidFill>
                  <a:srgbClr val="434343"/>
                </a:solidFill>
                <a:latin typeface="+mn-lt"/>
                <a:cs typeface="Poppins"/>
              </a:rPr>
              <a:t>of city</a:t>
            </a:r>
          </a:p>
          <a:p>
            <a:pPr marL="285750" indent="-285750">
              <a:buFont typeface="Arial" panose="020B0604020202020204" pitchFamily="34" charset="0"/>
              <a:buChar char="•"/>
            </a:pPr>
            <a:r>
              <a:rPr lang="en-GB" dirty="0">
                <a:solidFill>
                  <a:srgbClr val="434343"/>
                </a:solidFill>
                <a:latin typeface="+mn-lt"/>
                <a:cs typeface="Poppins"/>
              </a:rPr>
              <a:t>Type of sharing service</a:t>
            </a:r>
          </a:p>
          <a:p>
            <a:pPr marL="285750" indent="-285750">
              <a:buFont typeface="Arial" panose="020B0604020202020204" pitchFamily="34" charset="0"/>
              <a:buChar char="•"/>
            </a:pPr>
            <a:r>
              <a:rPr lang="en-GB" dirty="0">
                <a:solidFill>
                  <a:srgbClr val="434343"/>
                </a:solidFill>
                <a:latin typeface="+mn-lt"/>
                <a:cs typeface="Poppins"/>
              </a:rPr>
              <a:t>Provider</a:t>
            </a:r>
          </a:p>
          <a:p>
            <a:pPr marL="285750" indent="-285750">
              <a:buFont typeface="Arial" panose="020B0604020202020204" pitchFamily="34" charset="0"/>
              <a:buChar char="•"/>
            </a:pPr>
            <a:r>
              <a:rPr lang="en-GB" dirty="0">
                <a:solidFill>
                  <a:srgbClr val="434343"/>
                </a:solidFill>
                <a:latin typeface="+mn-lt"/>
                <a:cs typeface="Poppins"/>
              </a:rPr>
              <a:t>Time by day and hour</a:t>
            </a:r>
          </a:p>
          <a:p>
            <a:pPr marL="285750" indent="-285750">
              <a:buFont typeface="Arial" panose="020B0604020202020204" pitchFamily="34" charset="0"/>
              <a:buChar char="•"/>
            </a:pPr>
            <a:r>
              <a:rPr lang="en-GB" dirty="0">
                <a:solidFill>
                  <a:srgbClr val="434343"/>
                </a:solidFill>
                <a:latin typeface="+mn-lt"/>
                <a:cs typeface="Poppins"/>
              </a:rPr>
              <a:t>Weather (rain, snow, main)</a:t>
            </a:r>
          </a:p>
          <a:p>
            <a:pPr marL="285750" indent="-285750">
              <a:buFont typeface="Arial" panose="020B0604020202020204" pitchFamily="34" charset="0"/>
              <a:buChar char="•"/>
            </a:pPr>
            <a:r>
              <a:rPr lang="en-GB" dirty="0">
                <a:solidFill>
                  <a:srgbClr val="434343"/>
                </a:solidFill>
                <a:latin typeface="+mn-lt"/>
                <a:cs typeface="Poppins"/>
              </a:rPr>
              <a:t>Number of trips</a:t>
            </a:r>
          </a:p>
          <a:p>
            <a:pPr marL="285750" indent="-285750">
              <a:buFont typeface="Arial" panose="020B0604020202020204" pitchFamily="34" charset="0"/>
              <a:buChar char="•"/>
            </a:pPr>
            <a:r>
              <a:rPr lang="en-GB" dirty="0">
                <a:solidFill>
                  <a:srgbClr val="434343"/>
                </a:solidFill>
                <a:latin typeface="+mn-lt"/>
                <a:cs typeface="Poppins"/>
              </a:rPr>
              <a:t>Number of vehicle available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EB351291-9318-A037-6E7B-C5E67AC0FCB8}"/>
              </a:ext>
            </a:extLst>
          </p:cNvPr>
          <p:cNvPicPr>
            <a:picLocks noChangeAspect="1"/>
          </p:cNvPicPr>
          <p:nvPr/>
        </p:nvPicPr>
        <p:blipFill>
          <a:blip r:embed="rId4"/>
          <a:stretch>
            <a:fillRect/>
          </a:stretch>
        </p:blipFill>
        <p:spPr>
          <a:xfrm>
            <a:off x="3948216" y="3330255"/>
            <a:ext cx="4755557" cy="1403058"/>
          </a:xfrm>
          <a:prstGeom prst="rect">
            <a:avLst/>
          </a:prstGeom>
        </p:spPr>
      </p:pic>
      <p:pic>
        <p:nvPicPr>
          <p:cNvPr id="5" name="Picture 4">
            <a:extLst>
              <a:ext uri="{FF2B5EF4-FFF2-40B4-BE49-F238E27FC236}">
                <a16:creationId xmlns:a16="http://schemas.microsoft.com/office/drawing/2014/main" id="{54DEC772-0875-9A63-4CB6-08A804A3EA46}"/>
              </a:ext>
            </a:extLst>
          </p:cNvPr>
          <p:cNvPicPr>
            <a:picLocks noChangeAspect="1"/>
          </p:cNvPicPr>
          <p:nvPr/>
        </p:nvPicPr>
        <p:blipFill>
          <a:blip r:embed="rId5"/>
          <a:stretch>
            <a:fillRect/>
          </a:stretch>
        </p:blipFill>
        <p:spPr>
          <a:xfrm>
            <a:off x="1300083" y="4276114"/>
            <a:ext cx="2019300" cy="45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398089" y="1106223"/>
            <a:ext cx="2110484" cy="2725025"/>
          </a:xfrm>
          <a:prstGeom prst="rect">
            <a:avLst/>
          </a:prstGeom>
          <a:noFill/>
          <a:ln>
            <a:noFill/>
          </a:ln>
        </p:spPr>
        <p:txBody>
          <a:bodyPr spcFirstLastPara="1" wrap="square" lIns="91425" tIns="91425" rIns="91425" bIns="91425" anchor="t" anchorCtr="0">
            <a:noAutofit/>
          </a:bodyPr>
          <a:lstStyle/>
          <a:p>
            <a:pPr marL="171450" lvl="0" indent="-171450" algn="just" rtl="0">
              <a:lnSpc>
                <a:spcPct val="100000"/>
              </a:lnSpc>
              <a:spcBef>
                <a:spcPts val="0"/>
              </a:spcBef>
              <a:spcAft>
                <a:spcPts val="0"/>
              </a:spcAft>
              <a:buFont typeface="Arial" panose="020B0604020202020204" pitchFamily="34" charset="0"/>
              <a:buChar char="•"/>
            </a:pPr>
            <a:r>
              <a:rPr lang="en-GB" sz="1600" dirty="0">
                <a:solidFill>
                  <a:srgbClr val="434343"/>
                </a:solidFill>
                <a:latin typeface="+mn-lt"/>
                <a:ea typeface="Poppins Medium"/>
                <a:cs typeface="Poppins Medium"/>
                <a:sym typeface="Poppins Medium"/>
              </a:rPr>
              <a:t>The type of sharing mobility services are different for every city.</a:t>
            </a:r>
          </a:p>
          <a:p>
            <a:pPr lvl="0" algn="just" rtl="0">
              <a:lnSpc>
                <a:spcPct val="100000"/>
              </a:lnSpc>
              <a:spcBef>
                <a:spcPts val="0"/>
              </a:spcBef>
              <a:spcAft>
                <a:spcPts val="0"/>
              </a:spcAft>
            </a:pPr>
            <a:endParaRPr lang="en-GB" sz="1600" dirty="0">
              <a:solidFill>
                <a:srgbClr val="434343"/>
              </a:solidFill>
              <a:latin typeface="+mn-lt"/>
              <a:ea typeface="Poppins Medium"/>
              <a:cs typeface="Poppins Medium"/>
              <a:sym typeface="Poppins Medium"/>
            </a:endParaRPr>
          </a:p>
          <a:p>
            <a:pPr marL="171450" lvl="0" indent="-171450" algn="just" rtl="0">
              <a:lnSpc>
                <a:spcPct val="100000"/>
              </a:lnSpc>
              <a:spcBef>
                <a:spcPts val="0"/>
              </a:spcBef>
              <a:spcAft>
                <a:spcPts val="0"/>
              </a:spcAft>
              <a:buFont typeface="Arial" panose="020B0604020202020204" pitchFamily="34" charset="0"/>
              <a:buChar char="•"/>
            </a:pPr>
            <a:r>
              <a:rPr lang="en-GB" sz="1600" dirty="0">
                <a:solidFill>
                  <a:srgbClr val="434343"/>
                </a:solidFill>
                <a:latin typeface="+mn-lt"/>
                <a:ea typeface="Poppins Medium"/>
                <a:cs typeface="Poppins Medium"/>
                <a:sym typeface="Poppins Medium"/>
              </a:rPr>
              <a:t>As well the quantity of vehicles available</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en-GB" sz="1200" dirty="0">
                <a:solidFill>
                  <a:srgbClr val="434343"/>
                </a:solidFill>
                <a:latin typeface="Poppins Medium"/>
                <a:ea typeface="Poppins Medium"/>
                <a:cs typeface="Poppins Medium"/>
                <a:sym typeface="Poppins Medium"/>
              </a:rPr>
              <a:t> </a:t>
            </a: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EDA</a:t>
            </a:r>
            <a:endParaRPr sz="2300" b="1" dirty="0">
              <a:solidFill>
                <a:srgbClr val="2DC5FA"/>
              </a:solidFill>
              <a:latin typeface="Poppins"/>
              <a:ea typeface="Poppins"/>
              <a:cs typeface="Poppins"/>
              <a:sym typeface="Poppins"/>
            </a:endParaRPr>
          </a:p>
        </p:txBody>
      </p:sp>
      <p:pic>
        <p:nvPicPr>
          <p:cNvPr id="7" name="Picture 6">
            <a:extLst>
              <a:ext uri="{FF2B5EF4-FFF2-40B4-BE49-F238E27FC236}">
                <a16:creationId xmlns:a16="http://schemas.microsoft.com/office/drawing/2014/main" id="{8F946677-71BB-ADF6-405C-893F0AB27397}"/>
              </a:ext>
            </a:extLst>
          </p:cNvPr>
          <p:cNvPicPr>
            <a:picLocks noChangeAspect="1"/>
          </p:cNvPicPr>
          <p:nvPr/>
        </p:nvPicPr>
        <p:blipFill rotWithShape="1">
          <a:blip r:embed="rId4"/>
          <a:srcRect t="1394" b="15121"/>
          <a:stretch/>
        </p:blipFill>
        <p:spPr>
          <a:xfrm>
            <a:off x="2635560" y="428225"/>
            <a:ext cx="6110351" cy="40810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0999" y="1022221"/>
            <a:ext cx="2829892" cy="3507738"/>
          </a:xfrm>
          <a:prstGeom prst="rect">
            <a:avLst/>
          </a:prstGeom>
          <a:noFill/>
          <a:ln>
            <a:noFill/>
          </a:ln>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GB" sz="1600" dirty="0">
                <a:solidFill>
                  <a:srgbClr val="434343"/>
                </a:solidFill>
                <a:latin typeface="+mn-lt"/>
                <a:ea typeface="Poppins Medium"/>
                <a:cs typeface="Poppins Medium"/>
                <a:sym typeface="Poppins Medium"/>
              </a:rPr>
              <a:t>As observed on the distribution by city, there are cities that have bigger number of vehicles </a:t>
            </a:r>
            <a:r>
              <a:rPr lang="en-GB" sz="1600" dirty="0">
                <a:solidFill>
                  <a:srgbClr val="434343"/>
                </a:solidFill>
                <a:latin typeface="+mn-lt"/>
                <a:cs typeface="Poppins Medium"/>
              </a:rPr>
              <a:t>available</a:t>
            </a:r>
            <a:r>
              <a:rPr lang="en-GB" sz="1600" dirty="0">
                <a:solidFill>
                  <a:srgbClr val="434343"/>
                </a:solidFill>
                <a:latin typeface="+mn-lt"/>
                <a:cs typeface="Poppins Medium"/>
                <a:sym typeface="Poppins Medium"/>
              </a:rPr>
              <a:t>, that others.</a:t>
            </a:r>
          </a:p>
          <a:p>
            <a:pPr marL="171450" lvl="0" indent="-171450" algn="just">
              <a:buFont typeface="Arial" panose="020B0604020202020204" pitchFamily="34" charset="0"/>
              <a:buChar char="•"/>
            </a:pPr>
            <a:endParaRPr lang="en-GB" sz="1600" dirty="0">
              <a:solidFill>
                <a:srgbClr val="434343"/>
              </a:solidFill>
              <a:latin typeface="+mn-lt"/>
              <a:cs typeface="Poppins Medium"/>
              <a:sym typeface="Poppins Medium"/>
            </a:endParaRPr>
          </a:p>
          <a:p>
            <a:pPr marL="171450" lvl="0" indent="-171450" algn="just">
              <a:buFont typeface="Arial" panose="020B0604020202020204" pitchFamily="34" charset="0"/>
              <a:buChar char="•"/>
            </a:pPr>
            <a:r>
              <a:rPr lang="en-GB" sz="1600" dirty="0">
                <a:solidFill>
                  <a:srgbClr val="434343"/>
                </a:solidFill>
                <a:latin typeface="+mn-lt"/>
                <a:cs typeface="Poppins Medium"/>
                <a:sym typeface="Poppins Medium"/>
              </a:rPr>
              <a:t>That's why we observed outliers on the data set.</a:t>
            </a:r>
          </a:p>
          <a:p>
            <a:pPr marL="171450" lvl="0" indent="-171450" algn="just">
              <a:buFont typeface="Arial" panose="020B0604020202020204" pitchFamily="34" charset="0"/>
              <a:buChar char="•"/>
            </a:pPr>
            <a:endParaRPr lang="en-GB" sz="1600" dirty="0">
              <a:solidFill>
                <a:srgbClr val="434343"/>
              </a:solidFill>
              <a:latin typeface="+mn-lt"/>
              <a:cs typeface="Poppins Medium"/>
              <a:sym typeface="Poppins Medium"/>
            </a:endParaRPr>
          </a:p>
          <a:p>
            <a:pPr marL="171450" lvl="0" indent="-171450" algn="just">
              <a:buFont typeface="Arial" panose="020B0604020202020204" pitchFamily="34" charset="0"/>
              <a:buChar char="•"/>
            </a:pPr>
            <a:r>
              <a:rPr lang="en-GB" sz="1600" dirty="0">
                <a:solidFill>
                  <a:srgbClr val="434343"/>
                </a:solidFill>
                <a:latin typeface="+mn-lt"/>
                <a:cs typeface="Poppins Medium"/>
                <a:sym typeface="Poppins Medium"/>
              </a:rPr>
              <a:t>For the application of the model, the data was  separated, by city, provider and type of sharing mobility service</a:t>
            </a:r>
          </a:p>
          <a:p>
            <a:pPr lvl="0" algn="l" rtl="0">
              <a:lnSpc>
                <a:spcPct val="100000"/>
              </a:lnSpc>
              <a:spcBef>
                <a:spcPts val="0"/>
              </a:spcBef>
              <a:spcAft>
                <a:spcPts val="0"/>
              </a:spcAft>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en-GB" sz="1200" dirty="0">
                <a:solidFill>
                  <a:srgbClr val="434343"/>
                </a:solidFill>
                <a:latin typeface="Poppins Medium"/>
                <a:ea typeface="Poppins Medium"/>
                <a:cs typeface="Poppins Medium"/>
                <a:sym typeface="Poppins Medium"/>
              </a:rPr>
              <a:t> </a:t>
            </a: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EDA</a:t>
            </a:r>
            <a:endParaRPr sz="2300" b="1" dirty="0">
              <a:solidFill>
                <a:srgbClr val="2DC5FA"/>
              </a:solidFill>
              <a:latin typeface="Poppins"/>
              <a:ea typeface="Poppins"/>
              <a:cs typeface="Poppins"/>
              <a:sym typeface="Poppins"/>
            </a:endParaRPr>
          </a:p>
        </p:txBody>
      </p:sp>
      <p:pic>
        <p:nvPicPr>
          <p:cNvPr id="8" name="Picture 7">
            <a:extLst>
              <a:ext uri="{FF2B5EF4-FFF2-40B4-BE49-F238E27FC236}">
                <a16:creationId xmlns:a16="http://schemas.microsoft.com/office/drawing/2014/main" id="{3FAE5940-8E0B-4A7B-59DF-4CD8A63CC849}"/>
              </a:ext>
            </a:extLst>
          </p:cNvPr>
          <p:cNvPicPr>
            <a:picLocks noChangeAspect="1"/>
          </p:cNvPicPr>
          <p:nvPr/>
        </p:nvPicPr>
        <p:blipFill>
          <a:blip r:embed="rId4"/>
          <a:stretch>
            <a:fillRect/>
          </a:stretch>
        </p:blipFill>
        <p:spPr>
          <a:xfrm>
            <a:off x="3567953" y="428225"/>
            <a:ext cx="5015047" cy="4101734"/>
          </a:xfrm>
          <a:prstGeom prst="rect">
            <a:avLst/>
          </a:prstGeom>
        </p:spPr>
      </p:pic>
    </p:spTree>
    <p:extLst>
      <p:ext uri="{BB962C8B-B14F-4D97-AF65-F5344CB8AC3E}">
        <p14:creationId xmlns:p14="http://schemas.microsoft.com/office/powerpoint/2010/main" val="349173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787792" y="836484"/>
            <a:ext cx="4384844" cy="146744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dirty="0">
                <a:solidFill>
                  <a:srgbClr val="434343"/>
                </a:solidFill>
                <a:latin typeface="+mn-lt"/>
                <a:ea typeface="Poppins Medium"/>
                <a:cs typeface="Poppins Medium"/>
                <a:sym typeface="Poppins Medium"/>
              </a:rPr>
              <a:t>This process was done for all the six sub data sets.</a:t>
            </a:r>
          </a:p>
          <a:p>
            <a:pPr marL="0" lvl="0" indent="0" algn="l" rtl="0">
              <a:lnSpc>
                <a:spcPct val="100000"/>
              </a:lnSpc>
              <a:spcBef>
                <a:spcPts val="0"/>
              </a:spcBef>
              <a:spcAft>
                <a:spcPts val="0"/>
              </a:spcAft>
              <a:buNone/>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Check missing values and fill with near by values.</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Check for outliers.</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Verification of correlation of data.</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0999" y="428225"/>
            <a:ext cx="765067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483C94A2-D757-53E7-97ED-E35D1559200A}"/>
              </a:ext>
            </a:extLst>
          </p:cNvPr>
          <p:cNvPicPr>
            <a:picLocks noChangeAspect="1"/>
          </p:cNvPicPr>
          <p:nvPr/>
        </p:nvPicPr>
        <p:blipFill>
          <a:blip r:embed="rId4"/>
          <a:stretch>
            <a:fillRect/>
          </a:stretch>
        </p:blipFill>
        <p:spPr>
          <a:xfrm>
            <a:off x="787791" y="2400066"/>
            <a:ext cx="1869677" cy="2109181"/>
          </a:xfrm>
          <a:prstGeom prst="rect">
            <a:avLst/>
          </a:prstGeom>
        </p:spPr>
      </p:pic>
      <p:pic>
        <p:nvPicPr>
          <p:cNvPr id="5" name="Picture 4">
            <a:extLst>
              <a:ext uri="{FF2B5EF4-FFF2-40B4-BE49-F238E27FC236}">
                <a16:creationId xmlns:a16="http://schemas.microsoft.com/office/drawing/2014/main" id="{DCE708E9-A296-AC93-5CB2-A9E7FD580A4E}"/>
              </a:ext>
            </a:extLst>
          </p:cNvPr>
          <p:cNvPicPr>
            <a:picLocks noChangeAspect="1"/>
          </p:cNvPicPr>
          <p:nvPr/>
        </p:nvPicPr>
        <p:blipFill>
          <a:blip r:embed="rId5"/>
          <a:stretch>
            <a:fillRect/>
          </a:stretch>
        </p:blipFill>
        <p:spPr>
          <a:xfrm>
            <a:off x="3002215" y="2232212"/>
            <a:ext cx="2421432" cy="2277035"/>
          </a:xfrm>
          <a:prstGeom prst="rect">
            <a:avLst/>
          </a:prstGeom>
        </p:spPr>
      </p:pic>
      <p:pic>
        <p:nvPicPr>
          <p:cNvPr id="7" name="Picture 6">
            <a:extLst>
              <a:ext uri="{FF2B5EF4-FFF2-40B4-BE49-F238E27FC236}">
                <a16:creationId xmlns:a16="http://schemas.microsoft.com/office/drawing/2014/main" id="{4D8F3A89-E5B7-6C60-26B2-D158EC0569C2}"/>
              </a:ext>
            </a:extLst>
          </p:cNvPr>
          <p:cNvPicPr>
            <a:picLocks noChangeAspect="1"/>
          </p:cNvPicPr>
          <p:nvPr/>
        </p:nvPicPr>
        <p:blipFill>
          <a:blip r:embed="rId6"/>
          <a:stretch>
            <a:fillRect/>
          </a:stretch>
        </p:blipFill>
        <p:spPr>
          <a:xfrm>
            <a:off x="5423647" y="1886402"/>
            <a:ext cx="3257944" cy="2622845"/>
          </a:xfrm>
          <a:prstGeom prst="rect">
            <a:avLst/>
          </a:prstGeom>
        </p:spPr>
      </p:pic>
      <p:sp>
        <p:nvSpPr>
          <p:cNvPr id="10" name="Google Shape;117;p22">
            <a:extLst>
              <a:ext uri="{FF2B5EF4-FFF2-40B4-BE49-F238E27FC236}">
                <a16:creationId xmlns:a16="http://schemas.microsoft.com/office/drawing/2014/main" id="{42257124-DA47-616E-6B0A-5D79E38B7E04}"/>
              </a:ext>
            </a:extLst>
          </p:cNvPr>
          <p:cNvSpPr txBox="1"/>
          <p:nvPr/>
        </p:nvSpPr>
        <p:spPr>
          <a:xfrm>
            <a:off x="4636080" y="987171"/>
            <a:ext cx="3907285" cy="8399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Transform the column of date that was in object to time type and remove time zones.</a:t>
            </a:r>
          </a:p>
          <a:p>
            <a:pPr lvl="0" algn="l" rtl="0">
              <a:lnSpc>
                <a:spcPct val="100000"/>
              </a:lnSpc>
              <a:spcBef>
                <a:spcPts val="0"/>
              </a:spcBef>
              <a:spcAft>
                <a:spcPts val="0"/>
              </a:spcAft>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561000" y="922325"/>
            <a:ext cx="8125800" cy="3792950"/>
          </a:xfrm>
          <a:prstGeom prst="rect">
            <a:avLst/>
          </a:prstGeom>
          <a:noFill/>
          <a:ln>
            <a:noFill/>
          </a:ln>
        </p:spPr>
        <p:txBody>
          <a:bodyPr spcFirstLastPara="1" wrap="square" lIns="91425" tIns="91425" rIns="91425" bIns="91425" anchor="t" anchorCtr="0">
            <a:noAutofit/>
          </a:bodyPr>
          <a:lstStyle/>
          <a:p>
            <a:r>
              <a:rPr lang="en-GB" dirty="0">
                <a:solidFill>
                  <a:srgbClr val="434343"/>
                </a:solidFill>
                <a:latin typeface="+mn-lt"/>
                <a:cs typeface="Poppins Medium"/>
              </a:rPr>
              <a:t>Prophet is optimized for the business forecast tasks, which typically have any of the following characteristics: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Hourly, daily, or weekly observations with at least a few months (preferably a year) of history;</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Strong multiple “human-scale” seasonality day of week and time of year;</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Important holidays that occur at irregular intervals that are known in advance;</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A reasonable number of missing observations or large outliers;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Historical trend changes, for instance due to product launches or logging changes;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Trends that are non-linear growth curves, where a trend hits a natural limit or saturates;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The input to Prophet is always a data frame with two columns </a:t>
            </a:r>
            <a:r>
              <a:rPr lang="en-GB" b="1" dirty="0">
                <a:solidFill>
                  <a:srgbClr val="434343"/>
                </a:solidFill>
                <a:latin typeface="+mn-lt"/>
                <a:cs typeface="Poppins Medium"/>
              </a:rPr>
              <a:t>ds</a:t>
            </a:r>
            <a:r>
              <a:rPr lang="en-GB" dirty="0">
                <a:solidFill>
                  <a:srgbClr val="434343"/>
                </a:solidFill>
                <a:latin typeface="+mn-lt"/>
                <a:cs typeface="Poppins Medium"/>
              </a:rPr>
              <a:t> and </a:t>
            </a:r>
            <a:r>
              <a:rPr lang="en-GB" b="1" dirty="0">
                <a:solidFill>
                  <a:srgbClr val="434343"/>
                </a:solidFill>
                <a:latin typeface="+mn-lt"/>
                <a:cs typeface="Poppins Medium"/>
              </a:rPr>
              <a:t>y</a:t>
            </a:r>
            <a:r>
              <a:rPr lang="en-GB" dirty="0">
                <a:solidFill>
                  <a:srgbClr val="434343"/>
                </a:solidFill>
                <a:latin typeface="+mn-lt"/>
                <a:cs typeface="Poppins Medium"/>
              </a:rPr>
              <a:t>. </a:t>
            </a:r>
            <a:r>
              <a:rPr lang="en-GB" dirty="0">
                <a:solidFill>
                  <a:srgbClr val="434343"/>
                </a:solidFill>
                <a:cs typeface="Poppins Medium"/>
              </a:rPr>
              <a:t>Prophet follows the </a:t>
            </a:r>
            <a:r>
              <a:rPr lang="en-GB" dirty="0" err="1">
                <a:solidFill>
                  <a:srgbClr val="434343"/>
                </a:solidFill>
                <a:cs typeface="Poppins Medium"/>
              </a:rPr>
              <a:t>sklearn</a:t>
            </a:r>
            <a:r>
              <a:rPr lang="en-GB" dirty="0">
                <a:solidFill>
                  <a:srgbClr val="434343"/>
                </a:solidFill>
                <a:cs typeface="Poppins Medium"/>
              </a:rPr>
              <a:t> model API.</a:t>
            </a:r>
          </a:p>
          <a:p>
            <a:pPr marL="285750" indent="-285750">
              <a:buFont typeface="Arial" panose="020B0604020202020204" pitchFamily="34" charset="0"/>
              <a:buChar char="•"/>
            </a:pPr>
            <a:endParaRPr lang="en-GB" dirty="0">
              <a:latin typeface="+mn-lt"/>
            </a:endParaRPr>
          </a:p>
          <a:p>
            <a:br>
              <a:rPr lang="en-GB" sz="1200" dirty="0"/>
            </a:br>
            <a:endParaRPr lang="en-GB" sz="1200" dirty="0">
              <a:solidFill>
                <a:srgbClr val="434343"/>
              </a:solidFill>
              <a:latin typeface="Poppins Medium"/>
              <a:cs typeface="Poppins Medium"/>
            </a:endParaRPr>
          </a:p>
          <a:p>
            <a:pPr marL="171450" lvl="0" indent="-171450" algn="l" rtl="0">
              <a:lnSpc>
                <a:spcPct val="100000"/>
              </a:lnSpc>
              <a:spcBef>
                <a:spcPts val="0"/>
              </a:spcBef>
              <a:spcAft>
                <a:spcPts val="0"/>
              </a:spcAft>
              <a:buFont typeface="Arial" panose="020B0604020202020204" pitchFamily="34" charset="0"/>
              <a:buChar char="•"/>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22061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FDBF300E-BA34-A87D-5BEF-C261A88007FD}"/>
              </a:ext>
            </a:extLst>
          </p:cNvPr>
          <p:cNvSpPr txBox="1"/>
          <p:nvPr/>
        </p:nvSpPr>
        <p:spPr>
          <a:xfrm>
            <a:off x="560999" y="922324"/>
            <a:ext cx="8204629" cy="3539430"/>
          </a:xfrm>
          <a:prstGeom prst="rect">
            <a:avLst/>
          </a:prstGeom>
          <a:noFill/>
        </p:spPr>
        <p:txBody>
          <a:bodyPr wrap="square" rtlCol="0">
            <a:spAutoFit/>
          </a:bodyPr>
          <a:lstStyle/>
          <a:p>
            <a:r>
              <a:rPr lang="en-GB" dirty="0">
                <a:solidFill>
                  <a:srgbClr val="434343"/>
                </a:solidFill>
                <a:latin typeface="+mn-lt"/>
                <a:cs typeface="Poppins Medium"/>
              </a:rPr>
              <a:t>At its core, the Prophet procedure is a Bayesian time series with generalized additive regression model, with four main components: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piecewise linear or logistic growth curve trend. Prophet automatically detects changes in trends by selecting changepoints from the data.</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yearly seasonal component modelled using Fourier series.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weekly seasonal component using dummy variables.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user-provided list of important holidays.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This factors are inserted on the model by stating the country where occurs the the event, and adding regressors factors regarding the weather.</a:t>
            </a:r>
          </a:p>
          <a:p>
            <a:br>
              <a:rPr lang="en-GB" dirty="0"/>
            </a:br>
            <a:endParaRPr lang="en-GB" dirty="0"/>
          </a:p>
        </p:txBody>
      </p:sp>
      <p:pic>
        <p:nvPicPr>
          <p:cNvPr id="4" name="Picture 3">
            <a:extLst>
              <a:ext uri="{FF2B5EF4-FFF2-40B4-BE49-F238E27FC236}">
                <a16:creationId xmlns:a16="http://schemas.microsoft.com/office/drawing/2014/main" id="{7A203456-4FB0-0454-4647-C919631DC7F7}"/>
              </a:ext>
            </a:extLst>
          </p:cNvPr>
          <p:cNvPicPr>
            <a:picLocks noChangeAspect="1"/>
          </p:cNvPicPr>
          <p:nvPr/>
        </p:nvPicPr>
        <p:blipFill>
          <a:blip r:embed="rId4"/>
          <a:stretch>
            <a:fillRect/>
          </a:stretch>
        </p:blipFill>
        <p:spPr>
          <a:xfrm>
            <a:off x="5625711" y="1901040"/>
            <a:ext cx="2957290" cy="15253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FDBF300E-BA34-A87D-5BEF-C261A88007FD}"/>
              </a:ext>
            </a:extLst>
          </p:cNvPr>
          <p:cNvSpPr txBox="1"/>
          <p:nvPr/>
        </p:nvSpPr>
        <p:spPr>
          <a:xfrm>
            <a:off x="453920" y="922325"/>
            <a:ext cx="8269666" cy="3754874"/>
          </a:xfrm>
          <a:prstGeom prst="rect">
            <a:avLst/>
          </a:prstGeom>
          <a:noFill/>
        </p:spPr>
        <p:txBody>
          <a:bodyPr wrap="square" rtlCol="0">
            <a:spAutoFit/>
          </a:bodyPr>
          <a:lstStyle/>
          <a:p>
            <a:pPr algn="just"/>
            <a:r>
              <a:rPr lang="en-GB" dirty="0">
                <a:solidFill>
                  <a:srgbClr val="434343"/>
                </a:solidFill>
                <a:latin typeface="+mn-lt"/>
                <a:cs typeface="Poppins Medium"/>
              </a:rPr>
              <a:t>Hyper Parameters study:</a:t>
            </a:r>
          </a:p>
          <a:p>
            <a:pPr algn="just"/>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Changepoint prior scale: This is probably the most impactful parameter. It determines the flexibility of the trend, and in particular how much the trend changes at the trend changepoints. The default of </a:t>
            </a:r>
            <a:r>
              <a:rPr lang="en-GB" b="1" dirty="0">
                <a:latin typeface="+mn-lt"/>
              </a:rPr>
              <a:t>0.05</a:t>
            </a:r>
            <a:r>
              <a:rPr lang="en-GB" dirty="0">
                <a:latin typeface="+mn-lt"/>
              </a:rPr>
              <a:t>.</a:t>
            </a: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Seasonality prior scale: This parameter controls the flexibility of the seasonality. Similarly, a large value allows the seasonality to fit large fluctuations, a small value shrinks the magnitude of the seasonality. The default is </a:t>
            </a:r>
            <a:r>
              <a:rPr lang="en-GB" b="1" dirty="0">
                <a:latin typeface="+mn-lt"/>
              </a:rPr>
              <a:t>10</a:t>
            </a:r>
            <a:r>
              <a:rPr lang="en-GB" dirty="0">
                <a:latin typeface="+mn-lt"/>
              </a:rPr>
              <a:t>.</a:t>
            </a: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Holidays prior scale: This controls flexibility to fit holiday effects. Similar to seasonality prior scale. </a:t>
            </a:r>
            <a:r>
              <a:rPr lang="en-GB" dirty="0"/>
              <a:t>The default is </a:t>
            </a:r>
            <a:r>
              <a:rPr lang="en-GB" b="1" dirty="0"/>
              <a:t>10</a:t>
            </a:r>
            <a:r>
              <a:rPr lang="en-GB" dirty="0"/>
              <a:t>.</a:t>
            </a:r>
            <a:endParaRPr lang="en-GB" dirty="0">
              <a:latin typeface="+mn-lt"/>
            </a:endParaRP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Changepoint range: This is the proportion of the history in which the trend is allowed to change. It was used </a:t>
            </a:r>
            <a:r>
              <a:rPr lang="en-GB" b="1" dirty="0">
                <a:latin typeface="+mn-lt"/>
              </a:rPr>
              <a:t>95</a:t>
            </a:r>
            <a:r>
              <a:rPr lang="en-GB" dirty="0">
                <a:latin typeface="+mn-lt"/>
              </a:rPr>
              <a:t>% of the history, meaning the model will not fit any trend changes in the last 5% of the time series. This is fairly conservative, to avoid overfitting to trend changes at the very end of the time series where there isn’t enough runway left to fit it well.</a:t>
            </a:r>
            <a:endParaRPr lang="en-GB" dirty="0">
              <a:solidFill>
                <a:srgbClr val="434343"/>
              </a:solidFill>
              <a:latin typeface="+mn-lt"/>
              <a:cs typeface="Poppins Medium"/>
            </a:endParaRPr>
          </a:p>
        </p:txBody>
      </p:sp>
    </p:spTree>
    <p:extLst>
      <p:ext uri="{BB962C8B-B14F-4D97-AF65-F5344CB8AC3E}">
        <p14:creationId xmlns:p14="http://schemas.microsoft.com/office/powerpoint/2010/main" val="29990073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TotalTime>
  <Words>1292</Words>
  <Application>Microsoft Macintosh PowerPoint</Application>
  <PresentationFormat>On-screen Show (16:9)</PresentationFormat>
  <Paragraphs>238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 Medium</vt:lpstr>
      <vt:lpstr>Libre Franklin</vt:lpstr>
      <vt:lpstr>Helvetica Neue</vt:lpstr>
      <vt:lpstr>Poppins</vt:lpstr>
      <vt:lpstr>Helvetica Neue Light</vt:lpstr>
      <vt:lpstr>Montserrat</vt:lpstr>
      <vt:lpstr>Calibri</vt:lpstr>
      <vt:lpstr>Arial</vt:lpstr>
      <vt:lpstr>Bookman Old Style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13</cp:revision>
  <dcterms:modified xsi:type="dcterms:W3CDTF">2022-07-08T08:38:02Z</dcterms:modified>
</cp:coreProperties>
</file>